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4" r:id="rId6"/>
    <p:sldId id="265" r:id="rId7"/>
    <p:sldId id="260" r:id="rId8"/>
    <p:sldId id="275" r:id="rId9"/>
    <p:sldId id="270" r:id="rId10"/>
    <p:sldId id="271" r:id="rId11"/>
    <p:sldId id="272" r:id="rId12"/>
    <p:sldId id="273" r:id="rId13"/>
    <p:sldId id="266" r:id="rId14"/>
    <p:sldId id="274" r:id="rId15"/>
    <p:sldId id="276" r:id="rId16"/>
    <p:sldId id="278" r:id="rId17"/>
    <p:sldId id="277" r:id="rId18"/>
  </p:sldIdLst>
  <p:sldSz cx="9144000" cy="6858000" type="screen4x3"/>
  <p:notesSz cx="6797675" cy="9926638"/>
  <p:embeddedFontLst>
    <p:embeddedFont>
      <p:font typeface="Franklin Gothic Medium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Franklin Gothic Book" charset="0"/>
      <p:regular r:id="rId25"/>
      <p:italic r:id="rId26"/>
    </p:embeddedFont>
    <p:embeddedFont>
      <p:font typeface="Gill Sans MT" pitchFamily="34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DA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F7E59-9D98-4210-9B1E-2DB1B60FF1B9}" v="4" dt="2019-02-13T12:37:38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B6B54-9A6E-4F91-A44D-8A7C07E8F70A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BD05B190-82F9-4519-922D-21C906E02E4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latin typeface="Franklin Gothic Book" charset="0"/>
            </a:rPr>
            <a:t>Unas Directrices elaboradas desde la colaboración y la cooperación</a:t>
          </a:r>
          <a:endParaRPr lang="es-ES" sz="1600" b="1" dirty="0">
            <a:latin typeface="Franklin Gothic Book" charset="0"/>
          </a:endParaRPr>
        </a:p>
      </dgm:t>
    </dgm:pt>
    <dgm:pt modelId="{6BA3D0CA-3249-4308-A3BB-3D56EC3F6718}" type="parTrans" cxnId="{A15FDE18-D10D-4E12-BCBA-5AB5A613370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9F081A5D-1FAF-4B98-B239-B41DC38C9C2C}" type="sibTrans" cxnId="{A15FDE18-D10D-4E12-BCBA-5AB5A613370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3C2FDA6-1E6B-4F54-9C83-E6A777BCFCB2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de Trabajo Interministerial</a:t>
          </a:r>
          <a:endParaRPr lang="es-ES" sz="1500" dirty="0">
            <a:latin typeface="Franklin Gothic Book" charset="0"/>
          </a:endParaRPr>
        </a:p>
      </dgm:t>
    </dgm:pt>
    <dgm:pt modelId="{9FEAE060-E3DD-459F-B4D6-3C1501870C6B}" type="parTrans" cxnId="{75E72FCB-2AC8-4DC3-AA81-5AC12CCAED4D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20E43C8B-AE14-46CC-94CF-FC8EF47902F0}" type="sibTrans" cxnId="{75E72FCB-2AC8-4DC3-AA81-5AC12CCAED4D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BDD3275-EAA3-462E-9246-6E491598D71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Institucional con CC.AA. y FEMP</a:t>
          </a:r>
          <a:endParaRPr lang="es-ES" sz="1500" dirty="0">
            <a:latin typeface="Franklin Gothic Book" charset="0"/>
          </a:endParaRPr>
        </a:p>
      </dgm:t>
    </dgm:pt>
    <dgm:pt modelId="{078E1E1E-1DE3-4ABF-B217-87F979B6B0D8}" type="parTrans" cxnId="{A0CF853C-0511-44D2-A274-505A0E19521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087EDE1A-309F-444E-AFD2-9C4A1E15515C}" type="sibTrans" cxnId="{A0CF853C-0511-44D2-A274-505A0E19521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04259A51-7A22-47EE-89FD-73C92B23AE41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de trabajo CNAL con ayuntamientos y diputaciones</a:t>
          </a:r>
          <a:endParaRPr lang="es-ES" sz="1500" dirty="0">
            <a:latin typeface="Franklin Gothic Book" charset="0"/>
          </a:endParaRPr>
        </a:p>
      </dgm:t>
    </dgm:pt>
    <dgm:pt modelId="{82C9872C-0D1E-402E-A7C3-C4F4F903D34B}" type="parTrans" cxnId="{37B8340C-CAD0-4F94-AC78-D15427E70BC7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4AF0726-6CCE-4F14-B4D9-D7514E56BE23}" type="sibTrans" cxnId="{37B8340C-CAD0-4F94-AC78-D15427E70BC7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C5ACDBEA-6AEB-4463-8C93-64BDF43BF957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Participación de la sociedad en Foros, con expertos, reuniones, visitas…</a:t>
          </a:r>
          <a:endParaRPr lang="es-ES" sz="1500" dirty="0">
            <a:latin typeface="Franklin Gothic Book" charset="0"/>
          </a:endParaRPr>
        </a:p>
      </dgm:t>
    </dgm:pt>
    <dgm:pt modelId="{E9421AC8-D67B-4E20-BDC6-49924E80486C}" type="parTrans" cxnId="{F40BFAA7-59E1-4931-9953-7A575672FAF5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A4F4EDE1-5CB0-47D9-8BB0-4191471A5BDA}" type="sibTrans" cxnId="{F40BFAA7-59E1-4931-9953-7A575672FAF5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185B3F1B-61FC-41B4-B8DE-6C5FDE4F3920}" type="pres">
      <dgm:prSet presAssocID="{0F7B6B54-9A6E-4F91-A44D-8A7C07E8F7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77B560F-F9A5-43A7-8CB9-A22BCE4A7770}" type="pres">
      <dgm:prSet presAssocID="{BD05B190-82F9-4519-922D-21C906E02E41}" presName="singleCycle" presStyleCnt="0"/>
      <dgm:spPr/>
    </dgm:pt>
    <dgm:pt modelId="{D3A8D4BF-6EA2-4BC4-86D8-202B73860297}" type="pres">
      <dgm:prSet presAssocID="{BD05B190-82F9-4519-922D-21C906E02E41}" presName="singleCenter" presStyleLbl="node1" presStyleIdx="0" presStyleCnt="5" custScaleX="141748" custScaleY="133920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A437E6C-2F1F-42FA-AE2D-4F2C8CCD73E0}" type="pres">
      <dgm:prSet presAssocID="{9FEAE060-E3DD-459F-B4D6-3C1501870C6B}" presName="Name56" presStyleLbl="parChTrans1D2" presStyleIdx="0" presStyleCnt="4"/>
      <dgm:spPr/>
      <dgm:t>
        <a:bodyPr/>
        <a:lstStyle/>
        <a:p>
          <a:endParaRPr lang="es-ES"/>
        </a:p>
      </dgm:t>
    </dgm:pt>
    <dgm:pt modelId="{B4AD63B2-7472-4EB1-8639-35864430DC12}" type="pres">
      <dgm:prSet presAssocID="{E3C2FDA6-1E6B-4F54-9C83-E6A777BCFCB2}" presName="text0" presStyleLbl="node1" presStyleIdx="1" presStyleCnt="5" custScaleX="175896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3B021-10EF-48DC-B59D-6FE3FACC7464}" type="pres">
      <dgm:prSet presAssocID="{078E1E1E-1DE3-4ABF-B217-87F979B6B0D8}" presName="Name56" presStyleLbl="parChTrans1D2" presStyleIdx="1" presStyleCnt="4"/>
      <dgm:spPr/>
      <dgm:t>
        <a:bodyPr/>
        <a:lstStyle/>
        <a:p>
          <a:endParaRPr lang="es-ES"/>
        </a:p>
      </dgm:t>
    </dgm:pt>
    <dgm:pt modelId="{3A2B3C2E-90D5-4B4D-A794-3D4A020EA057}" type="pres">
      <dgm:prSet presAssocID="{EBDD3275-EAA3-462E-9246-6E491598D716}" presName="text0" presStyleLbl="node1" presStyleIdx="2" presStyleCnt="5" custScaleX="175896" custScaleY="143915" custRadScaleRad="115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666C1-3A0E-4A8E-B8AB-D7765CD5B0A5}" type="pres">
      <dgm:prSet presAssocID="{82C9872C-0D1E-402E-A7C3-C4F4F903D34B}" presName="Name56" presStyleLbl="parChTrans1D2" presStyleIdx="2" presStyleCnt="4"/>
      <dgm:spPr/>
      <dgm:t>
        <a:bodyPr/>
        <a:lstStyle/>
        <a:p>
          <a:endParaRPr lang="es-ES"/>
        </a:p>
      </dgm:t>
    </dgm:pt>
    <dgm:pt modelId="{2D614512-7058-4B3B-8F9A-0F330B19A12C}" type="pres">
      <dgm:prSet presAssocID="{04259A51-7A22-47EE-89FD-73C92B23AE41}" presName="text0" presStyleLbl="node1" presStyleIdx="3" presStyleCnt="5" custScaleX="175896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9DC1D-296E-4B15-A737-EB7911B2AF98}" type="pres">
      <dgm:prSet presAssocID="{E9421AC8-D67B-4E20-BDC6-49924E80486C}" presName="Name56" presStyleLbl="parChTrans1D2" presStyleIdx="3" presStyleCnt="4"/>
      <dgm:spPr/>
      <dgm:t>
        <a:bodyPr/>
        <a:lstStyle/>
        <a:p>
          <a:endParaRPr lang="es-ES"/>
        </a:p>
      </dgm:t>
    </dgm:pt>
    <dgm:pt modelId="{D0D782A4-342F-4AB9-83FE-ADE94EA0F18D}" type="pres">
      <dgm:prSet presAssocID="{C5ACDBEA-6AEB-4463-8C93-64BDF43BF957}" presName="text0" presStyleLbl="node1" presStyleIdx="4" presStyleCnt="5" custScaleX="175896" custScaleY="143915" custRadScaleRad="115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792AC7-E163-432B-8C67-8E0E4FE5A83F}" type="presOf" srcId="{C5ACDBEA-6AEB-4463-8C93-64BDF43BF957}" destId="{D0D782A4-342F-4AB9-83FE-ADE94EA0F18D}" srcOrd="0" destOrd="0" presId="urn:microsoft.com/office/officeart/2008/layout/RadialCluster"/>
    <dgm:cxn modelId="{5C454FEA-60F4-4F13-880B-AA5A09249B3E}" type="presOf" srcId="{EBDD3275-EAA3-462E-9246-6E491598D716}" destId="{3A2B3C2E-90D5-4B4D-A794-3D4A020EA057}" srcOrd="0" destOrd="0" presId="urn:microsoft.com/office/officeart/2008/layout/RadialCluster"/>
    <dgm:cxn modelId="{A15FDE18-D10D-4E12-BCBA-5AB5A613370F}" srcId="{0F7B6B54-9A6E-4F91-A44D-8A7C07E8F70A}" destId="{BD05B190-82F9-4519-922D-21C906E02E41}" srcOrd="0" destOrd="0" parTransId="{6BA3D0CA-3249-4308-A3BB-3D56EC3F6718}" sibTransId="{9F081A5D-1FAF-4B98-B239-B41DC38C9C2C}"/>
    <dgm:cxn modelId="{9071FF3A-6A45-40D1-9042-CF29476F9914}" type="presOf" srcId="{BD05B190-82F9-4519-922D-21C906E02E41}" destId="{D3A8D4BF-6EA2-4BC4-86D8-202B73860297}" srcOrd="0" destOrd="0" presId="urn:microsoft.com/office/officeart/2008/layout/RadialCluster"/>
    <dgm:cxn modelId="{CF827A64-B3A6-41CD-8852-FAA3F63FF61C}" type="presOf" srcId="{E9421AC8-D67B-4E20-BDC6-49924E80486C}" destId="{F109DC1D-296E-4B15-A737-EB7911B2AF98}" srcOrd="0" destOrd="0" presId="urn:microsoft.com/office/officeart/2008/layout/RadialCluster"/>
    <dgm:cxn modelId="{75E72FCB-2AC8-4DC3-AA81-5AC12CCAED4D}" srcId="{BD05B190-82F9-4519-922D-21C906E02E41}" destId="{E3C2FDA6-1E6B-4F54-9C83-E6A777BCFCB2}" srcOrd="0" destOrd="0" parTransId="{9FEAE060-E3DD-459F-B4D6-3C1501870C6B}" sibTransId="{20E43C8B-AE14-46CC-94CF-FC8EF47902F0}"/>
    <dgm:cxn modelId="{D79AFFD4-405B-4729-B6F2-38602ED5EF92}" type="presOf" srcId="{82C9872C-0D1E-402E-A7C3-C4F4F903D34B}" destId="{6B6666C1-3A0E-4A8E-B8AB-D7765CD5B0A5}" srcOrd="0" destOrd="0" presId="urn:microsoft.com/office/officeart/2008/layout/RadialCluster"/>
    <dgm:cxn modelId="{311D89C1-8032-4388-9920-2AF46744EFBD}" type="presOf" srcId="{9FEAE060-E3DD-459F-B4D6-3C1501870C6B}" destId="{6A437E6C-2F1F-42FA-AE2D-4F2C8CCD73E0}" srcOrd="0" destOrd="0" presId="urn:microsoft.com/office/officeart/2008/layout/RadialCluster"/>
    <dgm:cxn modelId="{A0CF853C-0511-44D2-A274-505A0E195211}" srcId="{BD05B190-82F9-4519-922D-21C906E02E41}" destId="{EBDD3275-EAA3-462E-9246-6E491598D716}" srcOrd="1" destOrd="0" parTransId="{078E1E1E-1DE3-4ABF-B217-87F979B6B0D8}" sibTransId="{087EDE1A-309F-444E-AFD2-9C4A1E15515C}"/>
    <dgm:cxn modelId="{37B8340C-CAD0-4F94-AC78-D15427E70BC7}" srcId="{BD05B190-82F9-4519-922D-21C906E02E41}" destId="{04259A51-7A22-47EE-89FD-73C92B23AE41}" srcOrd="2" destOrd="0" parTransId="{82C9872C-0D1E-402E-A7C3-C4F4F903D34B}" sibTransId="{84AF0726-6CCE-4F14-B4D9-D7514E56BE23}"/>
    <dgm:cxn modelId="{480B257C-CABD-4F3C-A76D-20193D2AD54D}" type="presOf" srcId="{E3C2FDA6-1E6B-4F54-9C83-E6A777BCFCB2}" destId="{B4AD63B2-7472-4EB1-8639-35864430DC12}" srcOrd="0" destOrd="0" presId="urn:microsoft.com/office/officeart/2008/layout/RadialCluster"/>
    <dgm:cxn modelId="{EC6A2D01-5ABD-4593-8A44-C50CE8A76169}" type="presOf" srcId="{0F7B6B54-9A6E-4F91-A44D-8A7C07E8F70A}" destId="{185B3F1B-61FC-41B4-B8DE-6C5FDE4F3920}" srcOrd="0" destOrd="0" presId="urn:microsoft.com/office/officeart/2008/layout/RadialCluster"/>
    <dgm:cxn modelId="{F40BFAA7-59E1-4931-9953-7A575672FAF5}" srcId="{BD05B190-82F9-4519-922D-21C906E02E41}" destId="{C5ACDBEA-6AEB-4463-8C93-64BDF43BF957}" srcOrd="3" destOrd="0" parTransId="{E9421AC8-D67B-4E20-BDC6-49924E80486C}" sibTransId="{A4F4EDE1-5CB0-47D9-8BB0-4191471A5BDA}"/>
    <dgm:cxn modelId="{31F7BC7B-1F6D-48AE-B9F1-8705EFCAD8AE}" type="presOf" srcId="{078E1E1E-1DE3-4ABF-B217-87F979B6B0D8}" destId="{A1F3B021-10EF-48DC-B59D-6FE3FACC7464}" srcOrd="0" destOrd="0" presId="urn:microsoft.com/office/officeart/2008/layout/RadialCluster"/>
    <dgm:cxn modelId="{7FFA5767-D2A9-4817-9411-69A9A96D2981}" type="presOf" srcId="{04259A51-7A22-47EE-89FD-73C92B23AE41}" destId="{2D614512-7058-4B3B-8F9A-0F330B19A12C}" srcOrd="0" destOrd="0" presId="urn:microsoft.com/office/officeart/2008/layout/RadialCluster"/>
    <dgm:cxn modelId="{270BA222-BBDE-4475-8D99-7B15FEACB844}" type="presParOf" srcId="{185B3F1B-61FC-41B4-B8DE-6C5FDE4F3920}" destId="{E77B560F-F9A5-43A7-8CB9-A22BCE4A7770}" srcOrd="0" destOrd="0" presId="urn:microsoft.com/office/officeart/2008/layout/RadialCluster"/>
    <dgm:cxn modelId="{06374AFF-95D6-43A5-BC1E-EF289645C522}" type="presParOf" srcId="{E77B560F-F9A5-43A7-8CB9-A22BCE4A7770}" destId="{D3A8D4BF-6EA2-4BC4-86D8-202B73860297}" srcOrd="0" destOrd="0" presId="urn:microsoft.com/office/officeart/2008/layout/RadialCluster"/>
    <dgm:cxn modelId="{92C5DFAC-A001-43C8-BA4E-123B8EAD679D}" type="presParOf" srcId="{E77B560F-F9A5-43A7-8CB9-A22BCE4A7770}" destId="{6A437E6C-2F1F-42FA-AE2D-4F2C8CCD73E0}" srcOrd="1" destOrd="0" presId="urn:microsoft.com/office/officeart/2008/layout/RadialCluster"/>
    <dgm:cxn modelId="{B2574A7D-FE30-4217-B018-DE974A97D7FF}" type="presParOf" srcId="{E77B560F-F9A5-43A7-8CB9-A22BCE4A7770}" destId="{B4AD63B2-7472-4EB1-8639-35864430DC12}" srcOrd="2" destOrd="0" presId="urn:microsoft.com/office/officeart/2008/layout/RadialCluster"/>
    <dgm:cxn modelId="{567A9AF2-E7C8-4243-8D39-8C36ED2EA801}" type="presParOf" srcId="{E77B560F-F9A5-43A7-8CB9-A22BCE4A7770}" destId="{A1F3B021-10EF-48DC-B59D-6FE3FACC7464}" srcOrd="3" destOrd="0" presId="urn:microsoft.com/office/officeart/2008/layout/RadialCluster"/>
    <dgm:cxn modelId="{54AE0A36-4738-4836-99BF-4B4CAFE3207B}" type="presParOf" srcId="{E77B560F-F9A5-43A7-8CB9-A22BCE4A7770}" destId="{3A2B3C2E-90D5-4B4D-A794-3D4A020EA057}" srcOrd="4" destOrd="0" presId="urn:microsoft.com/office/officeart/2008/layout/RadialCluster"/>
    <dgm:cxn modelId="{8F3A4797-66AF-43F2-AFF4-7256B6B1D555}" type="presParOf" srcId="{E77B560F-F9A5-43A7-8CB9-A22BCE4A7770}" destId="{6B6666C1-3A0E-4A8E-B8AB-D7765CD5B0A5}" srcOrd="5" destOrd="0" presId="urn:microsoft.com/office/officeart/2008/layout/RadialCluster"/>
    <dgm:cxn modelId="{CA6072F7-4D5F-4615-A54C-5145DA956741}" type="presParOf" srcId="{E77B560F-F9A5-43A7-8CB9-A22BCE4A7770}" destId="{2D614512-7058-4B3B-8F9A-0F330B19A12C}" srcOrd="6" destOrd="0" presId="urn:microsoft.com/office/officeart/2008/layout/RadialCluster"/>
    <dgm:cxn modelId="{6405CAFC-3678-447C-8F27-A324727EEDBC}" type="presParOf" srcId="{E77B560F-F9A5-43A7-8CB9-A22BCE4A7770}" destId="{F109DC1D-296E-4B15-A737-EB7911B2AF98}" srcOrd="7" destOrd="0" presId="urn:microsoft.com/office/officeart/2008/layout/RadialCluster"/>
    <dgm:cxn modelId="{D94ED4DC-663D-4436-8175-129C5A3C1078}" type="presParOf" srcId="{E77B560F-F9A5-43A7-8CB9-A22BCE4A7770}" destId="{D0D782A4-342F-4AB9-83FE-ADE94EA0F18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0A057-1B08-4260-BB03-B1898FD8CD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1738E7-F61E-4E6E-88AA-1ADAC2D8ED5B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 demográfico y despoblación</a:t>
          </a:r>
        </a:p>
      </dgm:t>
    </dgm:pt>
    <dgm:pt modelId="{138BF387-D668-4E27-BBB4-1CAC5593EFD7}" type="parTrans" cxnId="{E2A12665-A65B-4DEF-9513-01EA5856F237}">
      <dgm:prSet/>
      <dgm:spPr/>
      <dgm:t>
        <a:bodyPr/>
        <a:lstStyle/>
        <a:p>
          <a:endParaRPr lang="es-ES"/>
        </a:p>
      </dgm:t>
    </dgm:pt>
    <dgm:pt modelId="{8EE17387-E0DB-4882-828F-5CA7ECE7AFB9}" type="sibTrans" cxnId="{E2A12665-A65B-4DEF-9513-01EA5856F237}">
      <dgm:prSet/>
      <dgm:spPr/>
      <dgm:t>
        <a:bodyPr/>
        <a:lstStyle/>
        <a:p>
          <a:endParaRPr lang="es-ES"/>
        </a:p>
      </dgm:t>
    </dgm:pt>
    <dgm:pt modelId="{739A85DB-4E43-4554-BDD8-9F87FE313D07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 Climático</a:t>
          </a:r>
        </a:p>
      </dgm:t>
    </dgm:pt>
    <dgm:pt modelId="{5228CC74-C3D1-4F11-9179-5DB9146C566C}" type="parTrans" cxnId="{16ED731B-2D79-486D-B916-730E0222C840}">
      <dgm:prSet/>
      <dgm:spPr/>
      <dgm:t>
        <a:bodyPr/>
        <a:lstStyle/>
        <a:p>
          <a:endParaRPr lang="es-ES"/>
        </a:p>
      </dgm:t>
    </dgm:pt>
    <dgm:pt modelId="{8D2618B5-481C-4779-951B-D30E8FBD541B}" type="sibTrans" cxnId="{16ED731B-2D79-486D-B916-730E0222C840}">
      <dgm:prSet/>
      <dgm:spPr/>
      <dgm:t>
        <a:bodyPr/>
        <a:lstStyle/>
        <a:p>
          <a:endParaRPr lang="es-ES"/>
        </a:p>
      </dgm:t>
    </dgm:pt>
    <dgm:pt modelId="{9756013E-EB0C-4AF1-A983-86F36AEC4DA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Cambios tecnológicos y globalización</a:t>
          </a:r>
        </a:p>
      </dgm:t>
    </dgm:pt>
    <dgm:pt modelId="{7780F437-CC49-4CFE-BD51-9AD3D1AC1D44}" type="parTrans" cxnId="{6B5EF111-6492-4939-A5E6-A3329532940E}">
      <dgm:prSet/>
      <dgm:spPr/>
      <dgm:t>
        <a:bodyPr/>
        <a:lstStyle/>
        <a:p>
          <a:endParaRPr lang="es-ES"/>
        </a:p>
      </dgm:t>
    </dgm:pt>
    <dgm:pt modelId="{D0278FC0-8EF4-4999-93CB-584F19E2C765}" type="sibTrans" cxnId="{6B5EF111-6492-4939-A5E6-A3329532940E}">
      <dgm:prSet/>
      <dgm:spPr/>
      <dgm:t>
        <a:bodyPr/>
        <a:lstStyle/>
        <a:p>
          <a:endParaRPr lang="es-ES"/>
        </a:p>
      </dgm:t>
    </dgm:pt>
    <dgm:pt modelId="{21CE9A73-069D-47F6-BB9B-071B0DEDF6C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Protección Estado del Bienestar</a:t>
          </a:r>
        </a:p>
      </dgm:t>
    </dgm:pt>
    <dgm:pt modelId="{828A4E19-1DDD-4D69-A673-5DBFAA455C79}" type="parTrans" cxnId="{E2766B12-874D-4B24-93B2-E7901F4FDE5F}">
      <dgm:prSet/>
      <dgm:spPr/>
      <dgm:t>
        <a:bodyPr/>
        <a:lstStyle/>
        <a:p>
          <a:endParaRPr lang="es-ES"/>
        </a:p>
      </dgm:t>
    </dgm:pt>
    <dgm:pt modelId="{FD5153E0-54B1-4639-BBDB-A1845850A13B}" type="sibTrans" cxnId="{E2766B12-874D-4B24-93B2-E7901F4FDE5F}">
      <dgm:prSet/>
      <dgm:spPr/>
      <dgm:t>
        <a:bodyPr/>
        <a:lstStyle/>
        <a:p>
          <a:endParaRPr lang="es-ES"/>
        </a:p>
      </dgm:t>
    </dgm:pt>
    <dgm:pt modelId="{A846DD18-7DEE-4C46-A07C-6251C73D5335}" type="pres">
      <dgm:prSet presAssocID="{C9F0A057-1B08-4260-BB03-B1898FD8CD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43A2B6-CB75-4F67-A9EF-963E737894B0}" type="pres">
      <dgm:prSet presAssocID="{591738E7-F61E-4E6E-88AA-1ADAC2D8ED5B}" presName="parentLin" presStyleCnt="0"/>
      <dgm:spPr/>
    </dgm:pt>
    <dgm:pt modelId="{D7A3B8EE-6890-40FD-9AAB-6C666605AD07}" type="pres">
      <dgm:prSet presAssocID="{591738E7-F61E-4E6E-88AA-1ADAC2D8ED5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F75CDEA-2847-4EE9-B9A5-C59F82E899DC}" type="pres">
      <dgm:prSet presAssocID="{591738E7-F61E-4E6E-88AA-1ADAC2D8ED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77E26-4831-4BD9-82FE-AEF3AF678EDD}" type="pres">
      <dgm:prSet presAssocID="{591738E7-F61E-4E6E-88AA-1ADAC2D8ED5B}" presName="negativeSpace" presStyleCnt="0"/>
      <dgm:spPr/>
    </dgm:pt>
    <dgm:pt modelId="{B386A066-5304-416A-8B24-9A78D6566C36}" type="pres">
      <dgm:prSet presAssocID="{591738E7-F61E-4E6E-88AA-1ADAC2D8ED5B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0C823B4D-853F-4A4B-80EE-37C40CB9D968}" type="pres">
      <dgm:prSet presAssocID="{8EE17387-E0DB-4882-828F-5CA7ECE7AFB9}" presName="spaceBetweenRectangles" presStyleCnt="0"/>
      <dgm:spPr/>
    </dgm:pt>
    <dgm:pt modelId="{48293966-ED59-4A45-83D7-78DBC6F2B857}" type="pres">
      <dgm:prSet presAssocID="{739A85DB-4E43-4554-BDD8-9F87FE313D07}" presName="parentLin" presStyleCnt="0"/>
      <dgm:spPr/>
    </dgm:pt>
    <dgm:pt modelId="{B78A34EA-4F2C-478D-8559-6279F501D873}" type="pres">
      <dgm:prSet presAssocID="{739A85DB-4E43-4554-BDD8-9F87FE313D0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905A9F8-3A72-49E6-AF96-B34AA583DC03}" type="pres">
      <dgm:prSet presAssocID="{739A85DB-4E43-4554-BDD8-9F87FE313D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D03B4-6DFE-4444-9189-C4FCA51D7A7C}" type="pres">
      <dgm:prSet presAssocID="{739A85DB-4E43-4554-BDD8-9F87FE313D07}" presName="negativeSpace" presStyleCnt="0"/>
      <dgm:spPr/>
    </dgm:pt>
    <dgm:pt modelId="{FD3120CE-7A9C-4E85-B1B1-837C50CA6929}" type="pres">
      <dgm:prSet presAssocID="{739A85DB-4E43-4554-BDD8-9F87FE313D07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52095BB9-80A9-4E2A-903F-B4D2BA908373}" type="pres">
      <dgm:prSet presAssocID="{8D2618B5-481C-4779-951B-D30E8FBD541B}" presName="spaceBetweenRectangles" presStyleCnt="0"/>
      <dgm:spPr/>
    </dgm:pt>
    <dgm:pt modelId="{5427368F-2174-4F74-9739-350F6234B16C}" type="pres">
      <dgm:prSet presAssocID="{9756013E-EB0C-4AF1-A983-86F36AEC4DA6}" presName="parentLin" presStyleCnt="0"/>
      <dgm:spPr/>
    </dgm:pt>
    <dgm:pt modelId="{D74CF82A-8C29-43FB-8FC3-48AE40F612BD}" type="pres">
      <dgm:prSet presAssocID="{9756013E-EB0C-4AF1-A983-86F36AEC4DA6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9B22340-19BE-4D57-8117-9936D4059F23}" type="pres">
      <dgm:prSet presAssocID="{9756013E-EB0C-4AF1-A983-86F36AEC4D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7E4F01-06CB-4337-900B-C342A1938DCA}" type="pres">
      <dgm:prSet presAssocID="{9756013E-EB0C-4AF1-A983-86F36AEC4DA6}" presName="negativeSpace" presStyleCnt="0"/>
      <dgm:spPr/>
    </dgm:pt>
    <dgm:pt modelId="{40C76C25-A126-42C3-94EB-EE8AB292AA00}" type="pres">
      <dgm:prSet presAssocID="{9756013E-EB0C-4AF1-A983-86F36AEC4DA6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DAF847D6-BAFC-4EB2-B439-DD08A79769B0}" type="pres">
      <dgm:prSet presAssocID="{D0278FC0-8EF4-4999-93CB-584F19E2C765}" presName="spaceBetweenRectangles" presStyleCnt="0"/>
      <dgm:spPr/>
    </dgm:pt>
    <dgm:pt modelId="{90459ED4-1A06-42F3-A1AA-AED6DD6819DE}" type="pres">
      <dgm:prSet presAssocID="{21CE9A73-069D-47F6-BB9B-071B0DEDF6C1}" presName="parentLin" presStyleCnt="0"/>
      <dgm:spPr/>
    </dgm:pt>
    <dgm:pt modelId="{DA518DFE-063A-4C37-9647-596F14E29551}" type="pres">
      <dgm:prSet presAssocID="{21CE9A73-069D-47F6-BB9B-071B0DEDF6C1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59DF253F-99E6-43BD-B331-F9DC8275E4B0}" type="pres">
      <dgm:prSet presAssocID="{21CE9A73-069D-47F6-BB9B-071B0DEDF6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BFCF8-C1FF-430D-8B15-11F4A440033B}" type="pres">
      <dgm:prSet presAssocID="{21CE9A73-069D-47F6-BB9B-071B0DEDF6C1}" presName="negativeSpace" presStyleCnt="0"/>
      <dgm:spPr/>
    </dgm:pt>
    <dgm:pt modelId="{61D6DBF4-8B87-4F78-9D58-3046AA03F66D}" type="pres">
      <dgm:prSet presAssocID="{21CE9A73-069D-47F6-BB9B-071B0DEDF6C1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6B5EF111-6492-4939-A5E6-A3329532940E}" srcId="{C9F0A057-1B08-4260-BB03-B1898FD8CDB0}" destId="{9756013E-EB0C-4AF1-A983-86F36AEC4DA6}" srcOrd="2" destOrd="0" parTransId="{7780F437-CC49-4CFE-BD51-9AD3D1AC1D44}" sibTransId="{D0278FC0-8EF4-4999-93CB-584F19E2C765}"/>
    <dgm:cxn modelId="{C73E6BBB-2206-41E6-A4B9-85D429F43B55}" type="presOf" srcId="{591738E7-F61E-4E6E-88AA-1ADAC2D8ED5B}" destId="{D7A3B8EE-6890-40FD-9AAB-6C666605AD07}" srcOrd="0" destOrd="0" presId="urn:microsoft.com/office/officeart/2005/8/layout/list1"/>
    <dgm:cxn modelId="{1CFBA2C5-D362-425E-8B51-758DAC9FBF73}" type="presOf" srcId="{C9F0A057-1B08-4260-BB03-B1898FD8CDB0}" destId="{A846DD18-7DEE-4C46-A07C-6251C73D5335}" srcOrd="0" destOrd="0" presId="urn:microsoft.com/office/officeart/2005/8/layout/list1"/>
    <dgm:cxn modelId="{D2EB61FF-842C-42F0-8626-786133F29204}" type="presOf" srcId="{739A85DB-4E43-4554-BDD8-9F87FE313D07}" destId="{E905A9F8-3A72-49E6-AF96-B34AA583DC03}" srcOrd="1" destOrd="0" presId="urn:microsoft.com/office/officeart/2005/8/layout/list1"/>
    <dgm:cxn modelId="{16ED731B-2D79-486D-B916-730E0222C840}" srcId="{C9F0A057-1B08-4260-BB03-B1898FD8CDB0}" destId="{739A85DB-4E43-4554-BDD8-9F87FE313D07}" srcOrd="1" destOrd="0" parTransId="{5228CC74-C3D1-4F11-9179-5DB9146C566C}" sibTransId="{8D2618B5-481C-4779-951B-D30E8FBD541B}"/>
    <dgm:cxn modelId="{E2766B12-874D-4B24-93B2-E7901F4FDE5F}" srcId="{C9F0A057-1B08-4260-BB03-B1898FD8CDB0}" destId="{21CE9A73-069D-47F6-BB9B-071B0DEDF6C1}" srcOrd="3" destOrd="0" parTransId="{828A4E19-1DDD-4D69-A673-5DBFAA455C79}" sibTransId="{FD5153E0-54B1-4639-BBDB-A1845850A13B}"/>
    <dgm:cxn modelId="{0F2DD501-C84F-4FDF-987D-21F672E07393}" type="presOf" srcId="{9756013E-EB0C-4AF1-A983-86F36AEC4DA6}" destId="{D74CF82A-8C29-43FB-8FC3-48AE40F612BD}" srcOrd="0" destOrd="0" presId="urn:microsoft.com/office/officeart/2005/8/layout/list1"/>
    <dgm:cxn modelId="{E2A12665-A65B-4DEF-9513-01EA5856F237}" srcId="{C9F0A057-1B08-4260-BB03-B1898FD8CDB0}" destId="{591738E7-F61E-4E6E-88AA-1ADAC2D8ED5B}" srcOrd="0" destOrd="0" parTransId="{138BF387-D668-4E27-BBB4-1CAC5593EFD7}" sibTransId="{8EE17387-E0DB-4882-828F-5CA7ECE7AFB9}"/>
    <dgm:cxn modelId="{D6BE45A7-5E5A-4185-8860-60C447E7ED79}" type="presOf" srcId="{739A85DB-4E43-4554-BDD8-9F87FE313D07}" destId="{B78A34EA-4F2C-478D-8559-6279F501D873}" srcOrd="0" destOrd="0" presId="urn:microsoft.com/office/officeart/2005/8/layout/list1"/>
    <dgm:cxn modelId="{0685B2F7-8426-486F-93B0-FA638CC563C9}" type="presOf" srcId="{21CE9A73-069D-47F6-BB9B-071B0DEDF6C1}" destId="{DA518DFE-063A-4C37-9647-596F14E29551}" srcOrd="0" destOrd="0" presId="urn:microsoft.com/office/officeart/2005/8/layout/list1"/>
    <dgm:cxn modelId="{618A7970-1BA4-4601-BED2-3E37679CAEA3}" type="presOf" srcId="{21CE9A73-069D-47F6-BB9B-071B0DEDF6C1}" destId="{59DF253F-99E6-43BD-B331-F9DC8275E4B0}" srcOrd="1" destOrd="0" presId="urn:microsoft.com/office/officeart/2005/8/layout/list1"/>
    <dgm:cxn modelId="{6ECF1B92-2657-4181-8DFD-3CF6DCEEC44F}" type="presOf" srcId="{591738E7-F61E-4E6E-88AA-1ADAC2D8ED5B}" destId="{9F75CDEA-2847-4EE9-B9A5-C59F82E899DC}" srcOrd="1" destOrd="0" presId="urn:microsoft.com/office/officeart/2005/8/layout/list1"/>
    <dgm:cxn modelId="{82D214C2-D3DC-4688-A5A0-607617447ACC}" type="presOf" srcId="{9756013E-EB0C-4AF1-A983-86F36AEC4DA6}" destId="{69B22340-19BE-4D57-8117-9936D4059F23}" srcOrd="1" destOrd="0" presId="urn:microsoft.com/office/officeart/2005/8/layout/list1"/>
    <dgm:cxn modelId="{6883C7AC-DBAB-4233-A205-5DD257A73773}" type="presParOf" srcId="{A846DD18-7DEE-4C46-A07C-6251C73D5335}" destId="{6A43A2B6-CB75-4F67-A9EF-963E737894B0}" srcOrd="0" destOrd="0" presId="urn:microsoft.com/office/officeart/2005/8/layout/list1"/>
    <dgm:cxn modelId="{82E031D6-A69A-4576-A7D4-5303DD3F4FBD}" type="presParOf" srcId="{6A43A2B6-CB75-4F67-A9EF-963E737894B0}" destId="{D7A3B8EE-6890-40FD-9AAB-6C666605AD07}" srcOrd="0" destOrd="0" presId="urn:microsoft.com/office/officeart/2005/8/layout/list1"/>
    <dgm:cxn modelId="{BC45509F-D3D7-451D-BF53-27E5666F8EAF}" type="presParOf" srcId="{6A43A2B6-CB75-4F67-A9EF-963E737894B0}" destId="{9F75CDEA-2847-4EE9-B9A5-C59F82E899DC}" srcOrd="1" destOrd="0" presId="urn:microsoft.com/office/officeart/2005/8/layout/list1"/>
    <dgm:cxn modelId="{47E496D2-A4C2-4280-9823-846C373811DC}" type="presParOf" srcId="{A846DD18-7DEE-4C46-A07C-6251C73D5335}" destId="{59577E26-4831-4BD9-82FE-AEF3AF678EDD}" srcOrd="1" destOrd="0" presId="urn:microsoft.com/office/officeart/2005/8/layout/list1"/>
    <dgm:cxn modelId="{A9ED2301-1227-459D-8C7E-B29C495F115D}" type="presParOf" srcId="{A846DD18-7DEE-4C46-A07C-6251C73D5335}" destId="{B386A066-5304-416A-8B24-9A78D6566C36}" srcOrd="2" destOrd="0" presId="urn:microsoft.com/office/officeart/2005/8/layout/list1"/>
    <dgm:cxn modelId="{07AFCD71-5DD3-48B3-82A4-6C24C6D43901}" type="presParOf" srcId="{A846DD18-7DEE-4C46-A07C-6251C73D5335}" destId="{0C823B4D-853F-4A4B-80EE-37C40CB9D968}" srcOrd="3" destOrd="0" presId="urn:microsoft.com/office/officeart/2005/8/layout/list1"/>
    <dgm:cxn modelId="{30A33DEC-CE53-42D1-A5E2-350A98E2D3A4}" type="presParOf" srcId="{A846DD18-7DEE-4C46-A07C-6251C73D5335}" destId="{48293966-ED59-4A45-83D7-78DBC6F2B857}" srcOrd="4" destOrd="0" presId="urn:microsoft.com/office/officeart/2005/8/layout/list1"/>
    <dgm:cxn modelId="{88B8C0C3-1A32-4CE0-A750-CF82EA4AB288}" type="presParOf" srcId="{48293966-ED59-4A45-83D7-78DBC6F2B857}" destId="{B78A34EA-4F2C-478D-8559-6279F501D873}" srcOrd="0" destOrd="0" presId="urn:microsoft.com/office/officeart/2005/8/layout/list1"/>
    <dgm:cxn modelId="{26D54C34-61A7-4696-869D-E4996A50646D}" type="presParOf" srcId="{48293966-ED59-4A45-83D7-78DBC6F2B857}" destId="{E905A9F8-3A72-49E6-AF96-B34AA583DC03}" srcOrd="1" destOrd="0" presId="urn:microsoft.com/office/officeart/2005/8/layout/list1"/>
    <dgm:cxn modelId="{4C18AA2B-E10A-4AC9-9B38-4F02060F782B}" type="presParOf" srcId="{A846DD18-7DEE-4C46-A07C-6251C73D5335}" destId="{48DD03B4-6DFE-4444-9189-C4FCA51D7A7C}" srcOrd="5" destOrd="0" presId="urn:microsoft.com/office/officeart/2005/8/layout/list1"/>
    <dgm:cxn modelId="{9CE46BDD-B185-4D3A-B81B-6AB2E771CD48}" type="presParOf" srcId="{A846DD18-7DEE-4C46-A07C-6251C73D5335}" destId="{FD3120CE-7A9C-4E85-B1B1-837C50CA6929}" srcOrd="6" destOrd="0" presId="urn:microsoft.com/office/officeart/2005/8/layout/list1"/>
    <dgm:cxn modelId="{888E9630-9E0E-4969-A75B-476A117591CA}" type="presParOf" srcId="{A846DD18-7DEE-4C46-A07C-6251C73D5335}" destId="{52095BB9-80A9-4E2A-903F-B4D2BA908373}" srcOrd="7" destOrd="0" presId="urn:microsoft.com/office/officeart/2005/8/layout/list1"/>
    <dgm:cxn modelId="{373F9C37-230D-4BEC-8FF2-9897934163FB}" type="presParOf" srcId="{A846DD18-7DEE-4C46-A07C-6251C73D5335}" destId="{5427368F-2174-4F74-9739-350F6234B16C}" srcOrd="8" destOrd="0" presId="urn:microsoft.com/office/officeart/2005/8/layout/list1"/>
    <dgm:cxn modelId="{593F178D-209A-4FD6-BBB5-6731894A2E5F}" type="presParOf" srcId="{5427368F-2174-4F74-9739-350F6234B16C}" destId="{D74CF82A-8C29-43FB-8FC3-48AE40F612BD}" srcOrd="0" destOrd="0" presId="urn:microsoft.com/office/officeart/2005/8/layout/list1"/>
    <dgm:cxn modelId="{21F2956D-A168-4610-AEB7-A99638CB2300}" type="presParOf" srcId="{5427368F-2174-4F74-9739-350F6234B16C}" destId="{69B22340-19BE-4D57-8117-9936D4059F23}" srcOrd="1" destOrd="0" presId="urn:microsoft.com/office/officeart/2005/8/layout/list1"/>
    <dgm:cxn modelId="{CD24CE49-FD14-4160-8E40-02A32051B1A8}" type="presParOf" srcId="{A846DD18-7DEE-4C46-A07C-6251C73D5335}" destId="{287E4F01-06CB-4337-900B-C342A1938DCA}" srcOrd="9" destOrd="0" presId="urn:microsoft.com/office/officeart/2005/8/layout/list1"/>
    <dgm:cxn modelId="{1EB83AD6-D16A-47ED-BA88-436207DC750A}" type="presParOf" srcId="{A846DD18-7DEE-4C46-A07C-6251C73D5335}" destId="{40C76C25-A126-42C3-94EB-EE8AB292AA00}" srcOrd="10" destOrd="0" presId="urn:microsoft.com/office/officeart/2005/8/layout/list1"/>
    <dgm:cxn modelId="{9397A5FC-B659-412F-A3B7-8481D49FD21B}" type="presParOf" srcId="{A846DD18-7DEE-4C46-A07C-6251C73D5335}" destId="{DAF847D6-BAFC-4EB2-B439-DD08A79769B0}" srcOrd="11" destOrd="0" presId="urn:microsoft.com/office/officeart/2005/8/layout/list1"/>
    <dgm:cxn modelId="{DD5A6736-7297-4F33-8F38-570FBDD6560B}" type="presParOf" srcId="{A846DD18-7DEE-4C46-A07C-6251C73D5335}" destId="{90459ED4-1A06-42F3-A1AA-AED6DD6819DE}" srcOrd="12" destOrd="0" presId="urn:microsoft.com/office/officeart/2005/8/layout/list1"/>
    <dgm:cxn modelId="{C29102F3-4EC4-4ED4-9CEF-BCE7EAFF15C4}" type="presParOf" srcId="{90459ED4-1A06-42F3-A1AA-AED6DD6819DE}" destId="{DA518DFE-063A-4C37-9647-596F14E29551}" srcOrd="0" destOrd="0" presId="urn:microsoft.com/office/officeart/2005/8/layout/list1"/>
    <dgm:cxn modelId="{918705CB-C255-4924-A800-FB67CC4822BD}" type="presParOf" srcId="{90459ED4-1A06-42F3-A1AA-AED6DD6819DE}" destId="{59DF253F-99E6-43BD-B331-F9DC8275E4B0}" srcOrd="1" destOrd="0" presId="urn:microsoft.com/office/officeart/2005/8/layout/list1"/>
    <dgm:cxn modelId="{5881DD13-3CEE-4D4B-811C-5F0EE4991459}" type="presParOf" srcId="{A846DD18-7DEE-4C46-A07C-6251C73D5335}" destId="{819BFCF8-C1FF-430D-8B15-11F4A440033B}" srcOrd="13" destOrd="0" presId="urn:microsoft.com/office/officeart/2005/8/layout/list1"/>
    <dgm:cxn modelId="{81DCA15C-23C0-46E9-B4B2-10B9B6682CFF}" type="presParOf" srcId="{A846DD18-7DEE-4C46-A07C-6251C73D5335}" destId="{61D6DBF4-8B87-4F78-9D58-3046AA03F6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1AC44-031A-4BF8-BA22-A87E5FEB9354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0D17792-0864-49C3-9AAE-C112D6DAB0E6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Ayudas al emprendimiento y el </a:t>
          </a:r>
          <a:r>
            <a:rPr lang="es-ES" sz="1500" b="1" dirty="0" smtClean="0">
              <a:latin typeface="Franklin Gothic Book" charset="0"/>
            </a:rPr>
            <a:t>empleo de los jóvenes </a:t>
          </a:r>
          <a:r>
            <a:rPr lang="es-ES" sz="1500" dirty="0" smtClean="0">
              <a:latin typeface="Franklin Gothic Book" charset="0"/>
            </a:rPr>
            <a:t>en los municipios en riesgo demográfico</a:t>
          </a:r>
          <a:endParaRPr lang="es-ES" sz="1500" dirty="0">
            <a:latin typeface="Franklin Gothic Book" charset="0"/>
          </a:endParaRPr>
        </a:p>
      </dgm:t>
    </dgm:pt>
    <dgm:pt modelId="{B74C867F-BF7D-4A88-BDA6-7DA5E39211A1}" type="parTrans" cxnId="{F07BD389-F0A9-4609-9942-751B8037E10F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29DF884-FE84-4FF1-BEDC-ED29DAF144CD}" type="sibTrans" cxnId="{F07BD389-F0A9-4609-9942-751B8037E10F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364322F5-64F8-42E6-9999-B5E48CA3AF86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Mejora de la conectividad territorial y la extensión de banda ancha a través del </a:t>
          </a:r>
          <a:r>
            <a:rPr lang="es-ES" sz="1500" b="1" dirty="0" smtClean="0">
              <a:latin typeface="Franklin Gothic Book" charset="0"/>
            </a:rPr>
            <a:t>Plan 800 </a:t>
          </a:r>
          <a:r>
            <a:rPr lang="es-ES" sz="1500" dirty="0" smtClean="0">
              <a:latin typeface="Franklin Gothic Book" charset="0"/>
            </a:rPr>
            <a:t>y el impulso del </a:t>
          </a:r>
          <a:r>
            <a:rPr lang="es-ES" sz="1500" b="1" dirty="0" smtClean="0">
              <a:latin typeface="Franklin Gothic Book" charset="0"/>
            </a:rPr>
            <a:t>PEBA-NGA</a:t>
          </a:r>
          <a:endParaRPr lang="es-ES" sz="1500" b="1" dirty="0">
            <a:latin typeface="Franklin Gothic Book" charset="0"/>
          </a:endParaRPr>
        </a:p>
      </dgm:t>
    </dgm:pt>
    <dgm:pt modelId="{6AF1E96D-BC2B-40A9-900E-5B47BD697EE1}" type="parTrans" cxnId="{1F97100C-39DD-4C6B-94BC-15BC83D346D6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DE0C94C-67E7-4737-91E7-39DF784172C9}" type="sibTrans" cxnId="{1F97100C-39DD-4C6B-94BC-15BC83D346D6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A505152-AB63-4355-A28E-23B36366722D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Dinamización de </a:t>
          </a:r>
          <a:r>
            <a:rPr lang="es-ES" sz="1500" b="1" dirty="0" smtClean="0">
              <a:latin typeface="Franklin Gothic Book" charset="0"/>
            </a:rPr>
            <a:t>las áreas industriales</a:t>
          </a:r>
          <a:r>
            <a:rPr lang="es-ES" sz="1500" dirty="0" smtClean="0">
              <a:latin typeface="Franklin Gothic Book" charset="0"/>
            </a:rPr>
            <a:t>, para la reindustrialización y la extensión de la economía 4.0 en todo el territorio</a:t>
          </a:r>
          <a:endParaRPr lang="es-ES" sz="1500" dirty="0">
            <a:latin typeface="Franklin Gothic Book" charset="0"/>
          </a:endParaRPr>
        </a:p>
      </dgm:t>
    </dgm:pt>
    <dgm:pt modelId="{32720BA5-AB51-4F1F-9E14-BEC27155CE79}" type="parTrans" cxnId="{D887C07F-FCB5-496C-A0B8-5C00128644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E9FCCAA0-9099-4780-8FAF-D5FD0494492E}" type="sibTrans" cxnId="{D887C07F-FCB5-496C-A0B8-5C00128644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A59B0F6D-3BC4-4487-A950-1F8E186D15EA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Impulso de la actividad turística a través de la </a:t>
          </a:r>
          <a:r>
            <a:rPr lang="es-ES" sz="1500" b="1" dirty="0" smtClean="0">
              <a:latin typeface="Franklin Gothic Book" charset="0"/>
            </a:rPr>
            <a:t>Plataforma de Turismo Rural y de Interior</a:t>
          </a:r>
          <a:endParaRPr lang="es-ES" sz="1500" b="1" dirty="0">
            <a:latin typeface="Franklin Gothic Book" charset="0"/>
          </a:endParaRPr>
        </a:p>
      </dgm:t>
    </dgm:pt>
    <dgm:pt modelId="{F3E3479C-086C-4A09-A030-9452B367F8F1}" type="parTrans" cxnId="{15016307-C25D-4462-88EB-1EB6E22AA5E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A3D7A220-E263-4D6F-8A63-36D98FC99CCD}" type="sibTrans" cxnId="{15016307-C25D-4462-88EB-1EB6E22AA5E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B396E8CA-D143-4E80-A5F9-D28BA5FAB619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Lanzamiento del primer </a:t>
          </a:r>
          <a:r>
            <a:rPr lang="es-ES" sz="1500" b="1" i="1" dirty="0" smtClean="0">
              <a:latin typeface="Franklin Gothic Book" charset="0"/>
            </a:rPr>
            <a:t>Digital </a:t>
          </a:r>
          <a:r>
            <a:rPr lang="es-ES" sz="1500" b="1" i="1" dirty="0" err="1" smtClean="0">
              <a:latin typeface="Franklin Gothic Book" charset="0"/>
            </a:rPr>
            <a:t>Innovation</a:t>
          </a:r>
          <a:r>
            <a:rPr lang="es-ES" sz="1500" b="1" i="1" dirty="0" smtClean="0">
              <a:latin typeface="Franklin Gothic Book" charset="0"/>
            </a:rPr>
            <a:t> </a:t>
          </a:r>
          <a:r>
            <a:rPr lang="es-ES" sz="1500" b="1" i="1" dirty="0" err="1" smtClean="0">
              <a:latin typeface="Franklin Gothic Book" charset="0"/>
            </a:rPr>
            <a:t>Hub</a:t>
          </a:r>
          <a:r>
            <a:rPr lang="es-ES" sz="1500" b="1" i="0" dirty="0" smtClean="0">
              <a:latin typeface="Franklin Gothic Book" charset="0"/>
            </a:rPr>
            <a:t> para el Reto Demográfico </a:t>
          </a:r>
          <a:r>
            <a:rPr lang="es-ES" sz="1500" i="0" dirty="0" smtClean="0">
              <a:latin typeface="Franklin Gothic Book" charset="0"/>
            </a:rPr>
            <a:t>en la Unión Europea </a:t>
          </a:r>
          <a:endParaRPr lang="es-ES" sz="1500" dirty="0">
            <a:latin typeface="Franklin Gothic Book" charset="0"/>
          </a:endParaRPr>
        </a:p>
      </dgm:t>
    </dgm:pt>
    <dgm:pt modelId="{9A1991C3-75C1-479C-B9C5-F308616488B1}" type="parTrans" cxnId="{9E7E0EE3-ABE2-4CB0-ACE9-5538EF30B4F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2774FE9B-1DD7-4C32-B7B9-65E60E4CCF51}" type="sibTrans" cxnId="{9E7E0EE3-ABE2-4CB0-ACE9-5538EF30B4F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BD40B6CA-9546-4B53-95F5-DD34C5CBAE0A}">
      <dgm:prSet phldrT="[Texto]" custT="1"/>
      <dgm:spPr/>
      <dgm:t>
        <a:bodyPr/>
        <a:lstStyle/>
        <a:p>
          <a:pPr algn="l"/>
          <a:r>
            <a:rPr lang="es-ES" sz="1500" dirty="0" smtClean="0">
              <a:latin typeface="Franklin Gothic Book" charset="0"/>
            </a:rPr>
            <a:t>Mantenimiento, atendiendo a las necesidades de la </a:t>
          </a:r>
          <a:r>
            <a:rPr lang="es-ES" sz="1500" b="1" dirty="0" smtClean="0">
              <a:latin typeface="Franklin Gothic Book" charset="0"/>
            </a:rPr>
            <a:t>Defensa</a:t>
          </a:r>
          <a:r>
            <a:rPr lang="es-ES" sz="1500" dirty="0" smtClean="0">
              <a:latin typeface="Franklin Gothic Book" charset="0"/>
            </a:rPr>
            <a:t> y de la eficiencia, de las infraestructuras (bases y acuartelamientos) </a:t>
          </a:r>
          <a:r>
            <a:rPr lang="es-ES" sz="1500" b="1" dirty="0" smtClean="0">
              <a:latin typeface="Franklin Gothic Book" charset="0"/>
            </a:rPr>
            <a:t>en el medio rural</a:t>
          </a:r>
        </a:p>
      </dgm:t>
    </dgm:pt>
    <dgm:pt modelId="{AC96CAB1-8F36-4894-A14C-E9C1CCF1B8C7}" type="parTrans" cxnId="{D6FBC8BC-C6D8-465D-842A-9BF9D18B3D0E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4A4E662-6A1C-4C50-A65E-FF6961A52395}" type="sibTrans" cxnId="{D6FBC8BC-C6D8-465D-842A-9BF9D18B3D0E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ED8D9736-4617-4019-B153-FB585F33F6DF}">
      <dgm:prSet phldrT="[Texto]" custT="1"/>
      <dgm:spPr/>
      <dgm:t>
        <a:bodyPr/>
        <a:lstStyle/>
        <a:p>
          <a:pPr algn="l"/>
          <a:r>
            <a:rPr lang="es-ES" sz="1500" dirty="0" smtClean="0">
              <a:effectLst/>
              <a:latin typeface="Franklin Gothic Book" charset="0"/>
              <a:ea typeface="+mn-ea"/>
              <a:cs typeface="+mn-cs"/>
            </a:rPr>
            <a:t>Incorporación del </a:t>
          </a:r>
          <a:r>
            <a:rPr lang="es-ES" sz="1500" b="1" dirty="0" smtClean="0">
              <a:effectLst/>
              <a:latin typeface="Franklin Gothic Book" charset="0"/>
              <a:ea typeface="+mn-ea"/>
              <a:cs typeface="+mn-cs"/>
            </a:rPr>
            <a:t>impacto y la perspectiva demográfica </a:t>
          </a:r>
          <a:r>
            <a:rPr lang="es-ES" sz="1500" dirty="0" smtClean="0">
              <a:effectLst/>
              <a:latin typeface="Franklin Gothic Book" charset="0"/>
              <a:ea typeface="+mn-ea"/>
              <a:cs typeface="+mn-cs"/>
            </a:rPr>
            <a:t>en la elaboración de leyes, planes y programas de </a:t>
          </a:r>
          <a:r>
            <a:rPr lang="es-ES" sz="1500" dirty="0" smtClean="0">
              <a:effectLst/>
              <a:latin typeface="Franklin Gothic Book" charset="0"/>
              <a:ea typeface="+mn-ea"/>
              <a:cs typeface="+mn-cs"/>
            </a:rPr>
            <a:t>inversión</a:t>
          </a:r>
          <a:endParaRPr lang="es-ES" sz="1500" dirty="0" smtClean="0">
            <a:latin typeface="Franklin Gothic Book" charset="0"/>
          </a:endParaRPr>
        </a:p>
      </dgm:t>
    </dgm:pt>
    <dgm:pt modelId="{3AB327CA-F307-459E-82C1-AF3F6FCE1622}" type="parTrans" cxnId="{D9D4B986-087A-443D-BE47-D1CAA129DCB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362180DD-E72F-468B-AEA8-156D9A045661}" type="sibTrans" cxnId="{D9D4B986-087A-443D-BE47-D1CAA129DCB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152C408-328E-498A-A251-61E55D2DB8DC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Medidas para favorecer la igualdad de oportunidades para las </a:t>
          </a:r>
          <a:r>
            <a:rPr lang="es-ES" sz="1500" b="1" dirty="0" smtClean="0">
              <a:latin typeface="Franklin Gothic Book" charset="0"/>
            </a:rPr>
            <a:t>mujeres</a:t>
          </a:r>
          <a:r>
            <a:rPr lang="es-ES" sz="1500" dirty="0" smtClean="0">
              <a:latin typeface="Franklin Gothic Book" charset="0"/>
            </a:rPr>
            <a:t> en el desarrollo de proyectos </a:t>
          </a:r>
          <a:r>
            <a:rPr lang="es-ES" sz="1500" b="1" dirty="0" smtClean="0">
              <a:latin typeface="Franklin Gothic Book" charset="0"/>
            </a:rPr>
            <a:t>en el medio rural</a:t>
          </a:r>
          <a:r>
            <a:rPr lang="es-ES" sz="1500" dirty="0" smtClean="0">
              <a:latin typeface="Franklin Gothic Book" charset="0"/>
            </a:rPr>
            <a:t>: apoyo a las asociaciones, formación, innovación, empoderamiento</a:t>
          </a:r>
          <a:r>
            <a:rPr lang="es-ES" sz="1500" dirty="0" smtClean="0">
              <a:latin typeface="Franklin Gothic Book" charset="0"/>
            </a:rPr>
            <a:t>…</a:t>
          </a:r>
          <a:endParaRPr lang="es-ES" sz="1500" dirty="0">
            <a:latin typeface="Franklin Gothic Book" charset="0"/>
          </a:endParaRPr>
        </a:p>
      </dgm:t>
    </dgm:pt>
    <dgm:pt modelId="{6F533282-D48D-4149-95A5-EC79DE8A49E4}" type="parTrans" cxnId="{BD2A5782-7546-48C1-A875-7001025B54DA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CDD214F0-1495-44B1-B8CE-098FA9F08DE2}" type="sibTrans" cxnId="{BD2A5782-7546-48C1-A875-7001025B54DA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9D515F64-5A30-43EE-94D5-B3E0EC36A7E2}">
      <dgm:prSet phldrT="[Texto]" custT="1"/>
      <dgm:spPr/>
      <dgm:t>
        <a:bodyPr/>
        <a:lstStyle/>
        <a:p>
          <a:pPr algn="l"/>
          <a:r>
            <a:rPr lang="es-ES" sz="1500" b="0" dirty="0" smtClean="0">
              <a:latin typeface="Franklin Gothic Book" charset="0"/>
            </a:rPr>
            <a:t>Atención </a:t>
          </a:r>
          <a:r>
            <a:rPr lang="es-ES" sz="1500" b="0" dirty="0" smtClean="0">
              <a:latin typeface="Franklin Gothic Book" charset="0"/>
            </a:rPr>
            <a:t>a </a:t>
          </a:r>
          <a:r>
            <a:rPr lang="es-ES" sz="1500" b="0" dirty="0" smtClean="0">
              <a:latin typeface="Franklin Gothic Book" charset="0"/>
            </a:rPr>
            <a:t>la </a:t>
          </a:r>
          <a:r>
            <a:rPr lang="es-ES" sz="1500" b="1" dirty="0" smtClean="0">
              <a:latin typeface="Franklin Gothic Book" charset="0"/>
            </a:rPr>
            <a:t>educación, el ocio y la cultura </a:t>
          </a:r>
          <a:r>
            <a:rPr lang="es-ES" sz="1500" b="1" dirty="0" smtClean="0">
              <a:latin typeface="Franklin Gothic Book" charset="0"/>
            </a:rPr>
            <a:t>en las áreas rurales y las </a:t>
          </a:r>
          <a:r>
            <a:rPr lang="es-ES" sz="1500" b="1" dirty="0" smtClean="0">
              <a:latin typeface="Franklin Gothic Book" charset="0"/>
            </a:rPr>
            <a:t>islas</a:t>
          </a:r>
          <a:r>
            <a:rPr lang="es-ES" sz="1500" dirty="0" smtClean="0">
              <a:latin typeface="Franklin Gothic Book" charset="0"/>
            </a:rPr>
            <a:t>, con </a:t>
          </a:r>
          <a:r>
            <a:rPr lang="es-ES" sz="1500" b="0" dirty="0" smtClean="0">
              <a:latin typeface="Franklin Gothic Book" charset="0"/>
            </a:rPr>
            <a:t>una </a:t>
          </a:r>
          <a:r>
            <a:rPr lang="es-ES" sz="1500" b="0" dirty="0" smtClean="0">
              <a:latin typeface="Franklin Gothic Book" charset="0"/>
            </a:rPr>
            <a:t>oferta diversificada y de calidad, y relacionada con el </a:t>
          </a:r>
          <a:r>
            <a:rPr lang="es-ES" sz="1500" b="0" dirty="0" smtClean="0">
              <a:latin typeface="Franklin Gothic Book" charset="0"/>
            </a:rPr>
            <a:t>entorno, para luchar contra la desigualdad y la pobreza en la infancia</a:t>
          </a:r>
          <a:endParaRPr lang="es-ES" sz="1500" b="0" dirty="0" smtClean="0">
            <a:latin typeface="Franklin Gothic Book" charset="0"/>
          </a:endParaRPr>
        </a:p>
      </dgm:t>
    </dgm:pt>
    <dgm:pt modelId="{5BF6A686-00E0-4D23-9C55-41A87E9EC8FC}" type="parTrans" cxnId="{53D3AB10-16AC-4261-8E9B-DE805BBD33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CB7469D-E7E6-44D6-A679-66471ACF46A0}" type="sibTrans" cxnId="{53D3AB10-16AC-4261-8E9B-DE805BBD33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095E6921-A36D-47E2-9C9B-013213C35AA9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Estrategia de Digitalización del sector agroalimentario y forestal y del medio rural</a:t>
          </a:r>
          <a:endParaRPr lang="es-ES" sz="1500" b="1" dirty="0">
            <a:latin typeface="Franklin Gothic Book" charset="0"/>
          </a:endParaRPr>
        </a:p>
      </dgm:t>
    </dgm:pt>
    <dgm:pt modelId="{310AB090-7405-4574-BE2C-84AB6EE1750F}" type="parTrans" cxnId="{1792EC83-D2E1-4BA2-8F7E-B18D1317C10D}">
      <dgm:prSet/>
      <dgm:spPr/>
      <dgm:t>
        <a:bodyPr/>
        <a:lstStyle/>
        <a:p>
          <a:endParaRPr lang="es-ES"/>
        </a:p>
      </dgm:t>
    </dgm:pt>
    <dgm:pt modelId="{3E6638D6-0D5D-44F3-B41F-1E2DF2217E5C}" type="sibTrans" cxnId="{1792EC83-D2E1-4BA2-8F7E-B18D1317C10D}">
      <dgm:prSet/>
      <dgm:spPr/>
      <dgm:t>
        <a:bodyPr/>
        <a:lstStyle/>
        <a:p>
          <a:endParaRPr lang="es-ES"/>
        </a:p>
      </dgm:t>
    </dgm:pt>
    <dgm:pt modelId="{EF46F5F4-2F70-4ECB-A89A-4154DF25ECF1}" type="pres">
      <dgm:prSet presAssocID="{9A01AC44-031A-4BF8-BA22-A87E5FEB93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154AF9-0D19-414F-B08C-46CD2BF85455}" type="pres">
      <dgm:prSet presAssocID="{D0D17792-0864-49C3-9AAE-C112D6DAB0E6}" presName="parentText" presStyleLbl="node1" presStyleIdx="0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80A9C-02F1-46FD-A9DE-6A1AEDA1A079}" type="pres">
      <dgm:prSet presAssocID="{D29DF884-FE84-4FF1-BEDC-ED29DAF144CD}" presName="spacer" presStyleCnt="0"/>
      <dgm:spPr/>
    </dgm:pt>
    <dgm:pt modelId="{9C1792D1-106E-41A0-B440-1EE2170BBB0F}" type="pres">
      <dgm:prSet presAssocID="{D152C408-328E-498A-A251-61E55D2DB8DC}" presName="parentText" presStyleLbl="node1" presStyleIdx="1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9995D-9BC6-41B9-BE7C-1ED2F1B801F3}" type="pres">
      <dgm:prSet presAssocID="{CDD214F0-1495-44B1-B8CE-098FA9F08DE2}" presName="spacer" presStyleCnt="0"/>
      <dgm:spPr/>
    </dgm:pt>
    <dgm:pt modelId="{9C343120-E29B-4E49-A4E2-0F88A043FA10}" type="pres">
      <dgm:prSet presAssocID="{364322F5-64F8-42E6-9999-B5E48CA3AF86}" presName="parentText" presStyleLbl="node1" presStyleIdx="2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6C78C8-0186-4CC9-936C-82623AB3D446}" type="pres">
      <dgm:prSet presAssocID="{DDE0C94C-67E7-4737-91E7-39DF784172C9}" presName="spacer" presStyleCnt="0"/>
      <dgm:spPr/>
    </dgm:pt>
    <dgm:pt modelId="{D938D0BB-FA9F-40FA-87AD-226F69BCB34D}" type="pres">
      <dgm:prSet presAssocID="{095E6921-A36D-47E2-9C9B-013213C35AA9}" presName="parentText" presStyleLbl="node1" presStyleIdx="3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AC8BC-04B8-4CDD-A1A2-DFB645FC22CA}" type="pres">
      <dgm:prSet presAssocID="{3E6638D6-0D5D-44F3-B41F-1E2DF2217E5C}" presName="spacer" presStyleCnt="0"/>
      <dgm:spPr/>
    </dgm:pt>
    <dgm:pt modelId="{937B9D62-7D21-4149-9799-2B06817939DD}" type="pres">
      <dgm:prSet presAssocID="{6A505152-AB63-4355-A28E-23B36366722D}" presName="parentText" presStyleLbl="node1" presStyleIdx="4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C8194-D62D-41D8-9869-3C533AFAD916}" type="pres">
      <dgm:prSet presAssocID="{E9FCCAA0-9099-4780-8FAF-D5FD0494492E}" presName="spacer" presStyleCnt="0"/>
      <dgm:spPr/>
    </dgm:pt>
    <dgm:pt modelId="{110A95B9-FBC3-4D4A-BEAA-3FA48B645F33}" type="pres">
      <dgm:prSet presAssocID="{A59B0F6D-3BC4-4487-A950-1F8E186D15EA}" presName="parentText" presStyleLbl="node1" presStyleIdx="5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5B3DA-9DD0-4AF8-863A-C215F510C9C2}" type="pres">
      <dgm:prSet presAssocID="{A3D7A220-E263-4D6F-8A63-36D98FC99CCD}" presName="spacer" presStyleCnt="0"/>
      <dgm:spPr/>
    </dgm:pt>
    <dgm:pt modelId="{161E1039-072D-422B-89A5-D61AC975922D}" type="pres">
      <dgm:prSet presAssocID="{B396E8CA-D143-4E80-A5F9-D28BA5FAB619}" presName="parentText" presStyleLbl="node1" presStyleIdx="6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04C21-81D9-4B6E-94EF-D58B399FE64A}" type="pres">
      <dgm:prSet presAssocID="{2774FE9B-1DD7-4C32-B7B9-65E60E4CCF51}" presName="spacer" presStyleCnt="0"/>
      <dgm:spPr/>
    </dgm:pt>
    <dgm:pt modelId="{D4295EFB-6B6D-49D5-A6D3-9447E382E265}" type="pres">
      <dgm:prSet presAssocID="{BD40B6CA-9546-4B53-95F5-DD34C5CBAE0A}" presName="parentText" presStyleLbl="node1" presStyleIdx="7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921D1-45A9-4D87-8FA9-0E50AAE66872}" type="pres">
      <dgm:prSet presAssocID="{64A4E662-6A1C-4C50-A65E-FF6961A52395}" presName="spacer" presStyleCnt="0"/>
      <dgm:spPr/>
    </dgm:pt>
    <dgm:pt modelId="{BDDAC8C1-7322-4740-856C-6D8F0ECFC46E}" type="pres">
      <dgm:prSet presAssocID="{ED8D9736-4617-4019-B153-FB585F33F6DF}" presName="parentText" presStyleLbl="node1" presStyleIdx="8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ED8C7-52F0-4691-B180-CD2F1F735743}" type="pres">
      <dgm:prSet presAssocID="{362180DD-E72F-468B-AEA8-156D9A045661}" presName="spacer" presStyleCnt="0"/>
      <dgm:spPr/>
    </dgm:pt>
    <dgm:pt modelId="{8111A5EB-FD51-4206-A583-8CB1F5FB6EEA}" type="pres">
      <dgm:prSet presAssocID="{9D515F64-5A30-43EE-94D5-B3E0EC36A7E2}" presName="parentText" presStyleLbl="node1" presStyleIdx="9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54940B-D8EE-4121-BC89-F7059F7B533D}" type="presOf" srcId="{364322F5-64F8-42E6-9999-B5E48CA3AF86}" destId="{9C343120-E29B-4E49-A4E2-0F88A043FA10}" srcOrd="0" destOrd="0" presId="urn:microsoft.com/office/officeart/2005/8/layout/vList2"/>
    <dgm:cxn modelId="{EFCEBD86-8D46-4E1A-9A0C-0E3D804DDF9D}" type="presOf" srcId="{D152C408-328E-498A-A251-61E55D2DB8DC}" destId="{9C1792D1-106E-41A0-B440-1EE2170BBB0F}" srcOrd="0" destOrd="0" presId="urn:microsoft.com/office/officeart/2005/8/layout/vList2"/>
    <dgm:cxn modelId="{3445D70E-7A6E-4581-A4BF-71DE337D912B}" type="presOf" srcId="{ED8D9736-4617-4019-B153-FB585F33F6DF}" destId="{BDDAC8C1-7322-4740-856C-6D8F0ECFC46E}" srcOrd="0" destOrd="0" presId="urn:microsoft.com/office/officeart/2005/8/layout/vList2"/>
    <dgm:cxn modelId="{AB27D58C-30B3-4C1E-BB67-7A6CD90A5B26}" type="presOf" srcId="{BD40B6CA-9546-4B53-95F5-DD34C5CBAE0A}" destId="{D4295EFB-6B6D-49D5-A6D3-9447E382E265}" srcOrd="0" destOrd="0" presId="urn:microsoft.com/office/officeart/2005/8/layout/vList2"/>
    <dgm:cxn modelId="{F07BD389-F0A9-4609-9942-751B8037E10F}" srcId="{9A01AC44-031A-4BF8-BA22-A87E5FEB9354}" destId="{D0D17792-0864-49C3-9AAE-C112D6DAB0E6}" srcOrd="0" destOrd="0" parTransId="{B74C867F-BF7D-4A88-BDA6-7DA5E39211A1}" sibTransId="{D29DF884-FE84-4FF1-BEDC-ED29DAF144CD}"/>
    <dgm:cxn modelId="{218E5202-0D7C-466F-A10F-52FCCC01048E}" type="presOf" srcId="{D0D17792-0864-49C3-9AAE-C112D6DAB0E6}" destId="{5A154AF9-0D19-414F-B08C-46CD2BF85455}" srcOrd="0" destOrd="0" presId="urn:microsoft.com/office/officeart/2005/8/layout/vList2"/>
    <dgm:cxn modelId="{CFFD764C-AB9E-4C55-8727-25D35D0F2D6B}" type="presOf" srcId="{9A01AC44-031A-4BF8-BA22-A87E5FEB9354}" destId="{EF46F5F4-2F70-4ECB-A89A-4154DF25ECF1}" srcOrd="0" destOrd="0" presId="urn:microsoft.com/office/officeart/2005/8/layout/vList2"/>
    <dgm:cxn modelId="{E9CC2669-420F-4EB6-BB22-89BB6A4A9C2D}" type="presOf" srcId="{9D515F64-5A30-43EE-94D5-B3E0EC36A7E2}" destId="{8111A5EB-FD51-4206-A583-8CB1F5FB6EEA}" srcOrd="0" destOrd="0" presId="urn:microsoft.com/office/officeart/2005/8/layout/vList2"/>
    <dgm:cxn modelId="{DC62AA83-C3F1-4D34-963C-DC8C99D4BC56}" type="presOf" srcId="{095E6921-A36D-47E2-9C9B-013213C35AA9}" destId="{D938D0BB-FA9F-40FA-87AD-226F69BCB34D}" srcOrd="0" destOrd="0" presId="urn:microsoft.com/office/officeart/2005/8/layout/vList2"/>
    <dgm:cxn modelId="{1792EC83-D2E1-4BA2-8F7E-B18D1317C10D}" srcId="{9A01AC44-031A-4BF8-BA22-A87E5FEB9354}" destId="{095E6921-A36D-47E2-9C9B-013213C35AA9}" srcOrd="3" destOrd="0" parTransId="{310AB090-7405-4574-BE2C-84AB6EE1750F}" sibTransId="{3E6638D6-0D5D-44F3-B41F-1E2DF2217E5C}"/>
    <dgm:cxn modelId="{D887C07F-FCB5-496C-A0B8-5C00128644E3}" srcId="{9A01AC44-031A-4BF8-BA22-A87E5FEB9354}" destId="{6A505152-AB63-4355-A28E-23B36366722D}" srcOrd="4" destOrd="0" parTransId="{32720BA5-AB51-4F1F-9E14-BEC27155CE79}" sibTransId="{E9FCCAA0-9099-4780-8FAF-D5FD0494492E}"/>
    <dgm:cxn modelId="{53D3AB10-16AC-4261-8E9B-DE805BBD33E3}" srcId="{9A01AC44-031A-4BF8-BA22-A87E5FEB9354}" destId="{9D515F64-5A30-43EE-94D5-B3E0EC36A7E2}" srcOrd="9" destOrd="0" parTransId="{5BF6A686-00E0-4D23-9C55-41A87E9EC8FC}" sibTransId="{6CB7469D-E7E6-44D6-A679-66471ACF46A0}"/>
    <dgm:cxn modelId="{D6FBC8BC-C6D8-465D-842A-9BF9D18B3D0E}" srcId="{9A01AC44-031A-4BF8-BA22-A87E5FEB9354}" destId="{BD40B6CA-9546-4B53-95F5-DD34C5CBAE0A}" srcOrd="7" destOrd="0" parTransId="{AC96CAB1-8F36-4894-A14C-E9C1CCF1B8C7}" sibTransId="{64A4E662-6A1C-4C50-A65E-FF6961A52395}"/>
    <dgm:cxn modelId="{EFC88198-6741-4964-9305-DFD12C72454F}" type="presOf" srcId="{A59B0F6D-3BC4-4487-A950-1F8E186D15EA}" destId="{110A95B9-FBC3-4D4A-BEAA-3FA48B645F33}" srcOrd="0" destOrd="0" presId="urn:microsoft.com/office/officeart/2005/8/layout/vList2"/>
    <dgm:cxn modelId="{BD2A5782-7546-48C1-A875-7001025B54DA}" srcId="{9A01AC44-031A-4BF8-BA22-A87E5FEB9354}" destId="{D152C408-328E-498A-A251-61E55D2DB8DC}" srcOrd="1" destOrd="0" parTransId="{6F533282-D48D-4149-95A5-EC79DE8A49E4}" sibTransId="{CDD214F0-1495-44B1-B8CE-098FA9F08DE2}"/>
    <dgm:cxn modelId="{15016307-C25D-4462-88EB-1EB6E22AA5E1}" srcId="{9A01AC44-031A-4BF8-BA22-A87E5FEB9354}" destId="{A59B0F6D-3BC4-4487-A950-1F8E186D15EA}" srcOrd="5" destOrd="0" parTransId="{F3E3479C-086C-4A09-A030-9452B367F8F1}" sibTransId="{A3D7A220-E263-4D6F-8A63-36D98FC99CCD}"/>
    <dgm:cxn modelId="{53655B59-86AD-4616-8EBD-9CA333E34CD1}" type="presOf" srcId="{6A505152-AB63-4355-A28E-23B36366722D}" destId="{937B9D62-7D21-4149-9799-2B06817939DD}" srcOrd="0" destOrd="0" presId="urn:microsoft.com/office/officeart/2005/8/layout/vList2"/>
    <dgm:cxn modelId="{1F97100C-39DD-4C6B-94BC-15BC83D346D6}" srcId="{9A01AC44-031A-4BF8-BA22-A87E5FEB9354}" destId="{364322F5-64F8-42E6-9999-B5E48CA3AF86}" srcOrd="2" destOrd="0" parTransId="{6AF1E96D-BC2B-40A9-900E-5B47BD697EE1}" sibTransId="{DDE0C94C-67E7-4737-91E7-39DF784172C9}"/>
    <dgm:cxn modelId="{D9D4B986-087A-443D-BE47-D1CAA129DCB1}" srcId="{9A01AC44-031A-4BF8-BA22-A87E5FEB9354}" destId="{ED8D9736-4617-4019-B153-FB585F33F6DF}" srcOrd="8" destOrd="0" parTransId="{3AB327CA-F307-459E-82C1-AF3F6FCE1622}" sibTransId="{362180DD-E72F-468B-AEA8-156D9A045661}"/>
    <dgm:cxn modelId="{EA2C49A0-03BD-4308-BC77-C29B95ED023F}" type="presOf" srcId="{B396E8CA-D143-4E80-A5F9-D28BA5FAB619}" destId="{161E1039-072D-422B-89A5-D61AC975922D}" srcOrd="0" destOrd="0" presId="urn:microsoft.com/office/officeart/2005/8/layout/vList2"/>
    <dgm:cxn modelId="{9E7E0EE3-ABE2-4CB0-ACE9-5538EF30B4F3}" srcId="{9A01AC44-031A-4BF8-BA22-A87E5FEB9354}" destId="{B396E8CA-D143-4E80-A5F9-D28BA5FAB619}" srcOrd="6" destOrd="0" parTransId="{9A1991C3-75C1-479C-B9C5-F308616488B1}" sibTransId="{2774FE9B-1DD7-4C32-B7B9-65E60E4CCF51}"/>
    <dgm:cxn modelId="{03CA9DDA-838F-483E-8362-A72EF5EE5F15}" type="presParOf" srcId="{EF46F5F4-2F70-4ECB-A89A-4154DF25ECF1}" destId="{5A154AF9-0D19-414F-B08C-46CD2BF85455}" srcOrd="0" destOrd="0" presId="urn:microsoft.com/office/officeart/2005/8/layout/vList2"/>
    <dgm:cxn modelId="{38AD8ECA-7FFB-4F45-822F-D9C448A4FC1D}" type="presParOf" srcId="{EF46F5F4-2F70-4ECB-A89A-4154DF25ECF1}" destId="{5C980A9C-02F1-46FD-A9DE-6A1AEDA1A079}" srcOrd="1" destOrd="0" presId="urn:microsoft.com/office/officeart/2005/8/layout/vList2"/>
    <dgm:cxn modelId="{0B955230-36F0-44E8-A30C-7D53ED5F78B3}" type="presParOf" srcId="{EF46F5F4-2F70-4ECB-A89A-4154DF25ECF1}" destId="{9C1792D1-106E-41A0-B440-1EE2170BBB0F}" srcOrd="2" destOrd="0" presId="urn:microsoft.com/office/officeart/2005/8/layout/vList2"/>
    <dgm:cxn modelId="{48228A82-5774-44EB-AF81-9CE8B5CBDDB6}" type="presParOf" srcId="{EF46F5F4-2F70-4ECB-A89A-4154DF25ECF1}" destId="{EDD9995D-9BC6-41B9-BE7C-1ED2F1B801F3}" srcOrd="3" destOrd="0" presId="urn:microsoft.com/office/officeart/2005/8/layout/vList2"/>
    <dgm:cxn modelId="{3349A03A-3AD8-4A8D-8C8F-5A1094DDAB61}" type="presParOf" srcId="{EF46F5F4-2F70-4ECB-A89A-4154DF25ECF1}" destId="{9C343120-E29B-4E49-A4E2-0F88A043FA10}" srcOrd="4" destOrd="0" presId="urn:microsoft.com/office/officeart/2005/8/layout/vList2"/>
    <dgm:cxn modelId="{645E876B-D026-4CCC-816B-B218FAD7ABF3}" type="presParOf" srcId="{EF46F5F4-2F70-4ECB-A89A-4154DF25ECF1}" destId="{666C78C8-0186-4CC9-936C-82623AB3D446}" srcOrd="5" destOrd="0" presId="urn:microsoft.com/office/officeart/2005/8/layout/vList2"/>
    <dgm:cxn modelId="{4E8F246E-3B88-4A01-B5D0-5A30FFFA0778}" type="presParOf" srcId="{EF46F5F4-2F70-4ECB-A89A-4154DF25ECF1}" destId="{D938D0BB-FA9F-40FA-87AD-226F69BCB34D}" srcOrd="6" destOrd="0" presId="urn:microsoft.com/office/officeart/2005/8/layout/vList2"/>
    <dgm:cxn modelId="{ABA51730-1E8E-4513-B789-C442AD7DF7A3}" type="presParOf" srcId="{EF46F5F4-2F70-4ECB-A89A-4154DF25ECF1}" destId="{D34AC8BC-04B8-4CDD-A1A2-DFB645FC22CA}" srcOrd="7" destOrd="0" presId="urn:microsoft.com/office/officeart/2005/8/layout/vList2"/>
    <dgm:cxn modelId="{7C26833A-A8FF-43C4-912C-19D02E9A9294}" type="presParOf" srcId="{EF46F5F4-2F70-4ECB-A89A-4154DF25ECF1}" destId="{937B9D62-7D21-4149-9799-2B06817939DD}" srcOrd="8" destOrd="0" presId="urn:microsoft.com/office/officeart/2005/8/layout/vList2"/>
    <dgm:cxn modelId="{B67A9370-6A28-402D-A12A-92464FC7A391}" type="presParOf" srcId="{EF46F5F4-2F70-4ECB-A89A-4154DF25ECF1}" destId="{EE8C8194-D62D-41D8-9869-3C533AFAD916}" srcOrd="9" destOrd="0" presId="urn:microsoft.com/office/officeart/2005/8/layout/vList2"/>
    <dgm:cxn modelId="{736CD229-2A21-4EBA-AFA0-20E4C7E3B5A3}" type="presParOf" srcId="{EF46F5F4-2F70-4ECB-A89A-4154DF25ECF1}" destId="{110A95B9-FBC3-4D4A-BEAA-3FA48B645F33}" srcOrd="10" destOrd="0" presId="urn:microsoft.com/office/officeart/2005/8/layout/vList2"/>
    <dgm:cxn modelId="{08DA0B58-4675-4E76-AE44-BAE6C7AADFA8}" type="presParOf" srcId="{EF46F5F4-2F70-4ECB-A89A-4154DF25ECF1}" destId="{AAC5B3DA-9DD0-4AF8-863A-C215F510C9C2}" srcOrd="11" destOrd="0" presId="urn:microsoft.com/office/officeart/2005/8/layout/vList2"/>
    <dgm:cxn modelId="{C2B51966-9B78-41AB-8EAB-D468A3ED8F51}" type="presParOf" srcId="{EF46F5F4-2F70-4ECB-A89A-4154DF25ECF1}" destId="{161E1039-072D-422B-89A5-D61AC975922D}" srcOrd="12" destOrd="0" presId="urn:microsoft.com/office/officeart/2005/8/layout/vList2"/>
    <dgm:cxn modelId="{EAC24EF3-FF8F-4A83-A857-0D5EC79543B0}" type="presParOf" srcId="{EF46F5F4-2F70-4ECB-A89A-4154DF25ECF1}" destId="{BBA04C21-81D9-4B6E-94EF-D58B399FE64A}" srcOrd="13" destOrd="0" presId="urn:microsoft.com/office/officeart/2005/8/layout/vList2"/>
    <dgm:cxn modelId="{22E78A24-A6C1-4007-ACE8-1C13FFD94B32}" type="presParOf" srcId="{EF46F5F4-2F70-4ECB-A89A-4154DF25ECF1}" destId="{D4295EFB-6B6D-49D5-A6D3-9447E382E265}" srcOrd="14" destOrd="0" presId="urn:microsoft.com/office/officeart/2005/8/layout/vList2"/>
    <dgm:cxn modelId="{CD5791C5-F9C0-42F0-9CB1-D8DB3F69F410}" type="presParOf" srcId="{EF46F5F4-2F70-4ECB-A89A-4154DF25ECF1}" destId="{017921D1-45A9-4D87-8FA9-0E50AAE66872}" srcOrd="15" destOrd="0" presId="urn:microsoft.com/office/officeart/2005/8/layout/vList2"/>
    <dgm:cxn modelId="{C3C24806-82E3-49B7-B6E9-384FBA8BC34F}" type="presParOf" srcId="{EF46F5F4-2F70-4ECB-A89A-4154DF25ECF1}" destId="{BDDAC8C1-7322-4740-856C-6D8F0ECFC46E}" srcOrd="16" destOrd="0" presId="urn:microsoft.com/office/officeart/2005/8/layout/vList2"/>
    <dgm:cxn modelId="{1B12F6D7-D8D2-4AF3-83BD-57925C341B9B}" type="presParOf" srcId="{EF46F5F4-2F70-4ECB-A89A-4154DF25ECF1}" destId="{C49ED8C7-52F0-4691-B180-CD2F1F735743}" srcOrd="17" destOrd="0" presId="urn:microsoft.com/office/officeart/2005/8/layout/vList2"/>
    <dgm:cxn modelId="{35DF0D4B-E282-4CC4-BAA3-C6BCE967FE88}" type="presParOf" srcId="{EF46F5F4-2F70-4ECB-A89A-4154DF25ECF1}" destId="{8111A5EB-FD51-4206-A583-8CB1F5FB6EE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C129D-3DE6-4FF5-B22E-C1FD9420895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62F946E-65FE-4B80-ADF8-8B01E273A6E5}">
      <dgm:prSet phldrT="[Texto]" custT="1"/>
      <dgm:spPr/>
      <dgm:t>
        <a:bodyPr/>
        <a:lstStyle/>
        <a:p>
          <a:r>
            <a:rPr lang="es-ES" sz="1700" dirty="0" smtClean="0">
              <a:latin typeface="Franklin Gothic Book" charset="0"/>
            </a:rPr>
            <a:t>Acuerdo de Conferencia de Presidentes 2017</a:t>
          </a:r>
          <a:endParaRPr lang="es-ES" sz="1700" dirty="0">
            <a:latin typeface="Franklin Gothic Book" charset="0"/>
          </a:endParaRPr>
        </a:p>
      </dgm:t>
    </dgm:pt>
    <dgm:pt modelId="{573DE5E3-5D75-4843-A23A-85F3CF76966C}" type="parTrans" cxnId="{668A6E4D-828B-4224-872A-ABBC715CB81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2B033010-B35C-4D3A-BDD3-24561D2C2462}" type="sibTrans" cxnId="{668A6E4D-828B-4224-872A-ABBC715CB817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FB90DFCD-0696-4866-870B-92FD946ED8F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b="1" dirty="0" smtClean="0">
              <a:latin typeface="Franklin Gothic Book" charset="0"/>
            </a:rPr>
            <a:t>Aprobación de las Directrices Generales de la Estrategia</a:t>
          </a:r>
          <a:endParaRPr lang="es-ES" sz="1700" b="1" dirty="0">
            <a:latin typeface="Franklin Gothic Book" charset="0"/>
          </a:endParaRPr>
        </a:p>
      </dgm:t>
    </dgm:pt>
    <dgm:pt modelId="{28C1D4CF-B6E2-4B56-9352-18085F13350B}" type="parTrans" cxnId="{FB84E17F-8D19-4612-BF2F-2F73AE4A377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3477C6BA-2002-462C-874F-8FC7F7964F7A}" type="sibTrans" cxnId="{FB84E17F-8D19-4612-BF2F-2F73AE4A3777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17C6953A-3D83-42A8-A24D-0DD9E633DF1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Franklin Gothic Book" charset="0"/>
            </a:rPr>
            <a:t>Propuestas y medidas de las comunidades autónomas y las entidades locales</a:t>
          </a:r>
          <a:endParaRPr lang="es-ES" sz="1700" dirty="0">
            <a:latin typeface="Franklin Gothic Book" charset="0"/>
          </a:endParaRPr>
        </a:p>
      </dgm:t>
    </dgm:pt>
    <dgm:pt modelId="{F0AED7FE-1E00-4452-A422-43EE962E0A9F}" type="parTrans" cxnId="{7EAD6D11-77AD-4591-B9F4-204B5C58FCEF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E18997D6-9D1F-41BB-9A5C-CDA3946A67F2}" type="sibTrans" cxnId="{7EAD6D11-77AD-4591-B9F4-204B5C58FCEF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43C682ED-E366-499D-A46D-3CEEA2855AD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Franklin Gothic Book" charset="0"/>
            </a:rPr>
            <a:t>Aprobación de la Estrategia en Conferencia de Presidentes</a:t>
          </a:r>
          <a:endParaRPr lang="es-ES" sz="1700" dirty="0">
            <a:latin typeface="Franklin Gothic Book" charset="0"/>
          </a:endParaRPr>
        </a:p>
      </dgm:t>
    </dgm:pt>
    <dgm:pt modelId="{F9797E1F-22D6-4E05-B0E1-A8664822B5B7}" type="parTrans" cxnId="{8ED7C6D2-CA56-4BD2-A8B1-2EB04A65100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D3320262-4D6E-4C04-B464-600C3F3B9CB0}" type="sibTrans" cxnId="{8ED7C6D2-CA56-4BD2-A8B1-2EB04A65100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E5913628-A4A9-45E1-8DE3-95AD78DE001A}" type="pres">
      <dgm:prSet presAssocID="{5A9C129D-3DE6-4FF5-B22E-C1FD9420895B}" presName="Name0" presStyleCnt="0">
        <dgm:presLayoutVars>
          <dgm:dir/>
          <dgm:resizeHandles val="exact"/>
        </dgm:presLayoutVars>
      </dgm:prSet>
      <dgm:spPr/>
    </dgm:pt>
    <dgm:pt modelId="{26EBAA4B-B15A-42A9-904A-92371A608B5C}" type="pres">
      <dgm:prSet presAssocID="{562F946E-65FE-4B80-ADF8-8B01E273A6E5}" presName="node" presStyleLbl="node1" presStyleIdx="0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78E98-E78C-49C9-BB98-953C72ABA385}" type="pres">
      <dgm:prSet presAssocID="{2B033010-B35C-4D3A-BDD3-24561D2C246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0DB873C-09A2-4398-AE94-4C7B4B1590EF}" type="pres">
      <dgm:prSet presAssocID="{2B033010-B35C-4D3A-BDD3-24561D2C246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21D327B-BA95-46D8-A3E4-235DFCE852CD}" type="pres">
      <dgm:prSet presAssocID="{FB90DFCD-0696-4866-870B-92FD946ED8F7}" presName="node" presStyleLbl="node1" presStyleIdx="1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2EC69-D911-4D01-9F69-DD8BB023CCC2}" type="pres">
      <dgm:prSet presAssocID="{3477C6BA-2002-462C-874F-8FC7F7964F7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76DD3EA-DC78-454A-BAA8-7CA602030E15}" type="pres">
      <dgm:prSet presAssocID="{3477C6BA-2002-462C-874F-8FC7F7964F7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CA908AA-AC79-4939-8F2D-A0E259D72008}" type="pres">
      <dgm:prSet presAssocID="{17C6953A-3D83-42A8-A24D-0DD9E633DF1E}" presName="node" presStyleLbl="node1" presStyleIdx="2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295DA1-80FC-4F8B-9D62-0A4F4E31C230}" type="pres">
      <dgm:prSet presAssocID="{E18997D6-9D1F-41BB-9A5C-CDA3946A67F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43033A50-5269-4295-A548-5F701AC20ED0}" type="pres">
      <dgm:prSet presAssocID="{E18997D6-9D1F-41BB-9A5C-CDA3946A67F2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7EE23B5-2DB0-4BE7-B584-1E3FCFEE3786}" type="pres">
      <dgm:prSet presAssocID="{43C682ED-E366-499D-A46D-3CEEA2855ADE}" presName="node" presStyleLbl="node1" presStyleIdx="3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84E17F-8D19-4612-BF2F-2F73AE4A3777}" srcId="{5A9C129D-3DE6-4FF5-B22E-C1FD9420895B}" destId="{FB90DFCD-0696-4866-870B-92FD946ED8F7}" srcOrd="1" destOrd="0" parTransId="{28C1D4CF-B6E2-4B56-9352-18085F13350B}" sibTransId="{3477C6BA-2002-462C-874F-8FC7F7964F7A}"/>
    <dgm:cxn modelId="{2F3DDE45-6A79-455A-9845-39733B7EE5D8}" type="presOf" srcId="{E18997D6-9D1F-41BB-9A5C-CDA3946A67F2}" destId="{43033A50-5269-4295-A548-5F701AC20ED0}" srcOrd="1" destOrd="0" presId="urn:microsoft.com/office/officeart/2005/8/layout/process1"/>
    <dgm:cxn modelId="{8ED7C6D2-CA56-4BD2-A8B1-2EB04A651007}" srcId="{5A9C129D-3DE6-4FF5-B22E-C1FD9420895B}" destId="{43C682ED-E366-499D-A46D-3CEEA2855ADE}" srcOrd="3" destOrd="0" parTransId="{F9797E1F-22D6-4E05-B0E1-A8664822B5B7}" sibTransId="{D3320262-4D6E-4C04-B464-600C3F3B9CB0}"/>
    <dgm:cxn modelId="{72E9895F-E763-412C-9861-E9A54544AA68}" type="presOf" srcId="{17C6953A-3D83-42A8-A24D-0DD9E633DF1E}" destId="{7CA908AA-AC79-4939-8F2D-A0E259D72008}" srcOrd="0" destOrd="0" presId="urn:microsoft.com/office/officeart/2005/8/layout/process1"/>
    <dgm:cxn modelId="{3616698A-3792-4B70-9060-7AE275956665}" type="presOf" srcId="{43C682ED-E366-499D-A46D-3CEEA2855ADE}" destId="{A7EE23B5-2DB0-4BE7-B584-1E3FCFEE3786}" srcOrd="0" destOrd="0" presId="urn:microsoft.com/office/officeart/2005/8/layout/process1"/>
    <dgm:cxn modelId="{DD5CE5F2-2B0D-4190-BD0B-20491F1A1C49}" type="presOf" srcId="{3477C6BA-2002-462C-874F-8FC7F7964F7A}" destId="{1AD2EC69-D911-4D01-9F69-DD8BB023CCC2}" srcOrd="0" destOrd="0" presId="urn:microsoft.com/office/officeart/2005/8/layout/process1"/>
    <dgm:cxn modelId="{668A6E4D-828B-4224-872A-ABBC715CB817}" srcId="{5A9C129D-3DE6-4FF5-B22E-C1FD9420895B}" destId="{562F946E-65FE-4B80-ADF8-8B01E273A6E5}" srcOrd="0" destOrd="0" parTransId="{573DE5E3-5D75-4843-A23A-85F3CF76966C}" sibTransId="{2B033010-B35C-4D3A-BDD3-24561D2C2462}"/>
    <dgm:cxn modelId="{25F43CC2-BEDF-4A40-BF60-727FE7CB70FA}" type="presOf" srcId="{3477C6BA-2002-462C-874F-8FC7F7964F7A}" destId="{176DD3EA-DC78-454A-BAA8-7CA602030E15}" srcOrd="1" destOrd="0" presId="urn:microsoft.com/office/officeart/2005/8/layout/process1"/>
    <dgm:cxn modelId="{C1963A35-F3A8-4B8B-8F49-09EB56F8C808}" type="presOf" srcId="{FB90DFCD-0696-4866-870B-92FD946ED8F7}" destId="{C21D327B-BA95-46D8-A3E4-235DFCE852CD}" srcOrd="0" destOrd="0" presId="urn:microsoft.com/office/officeart/2005/8/layout/process1"/>
    <dgm:cxn modelId="{CE3DB9A6-CDA2-48EC-9411-9598F468C80E}" type="presOf" srcId="{2B033010-B35C-4D3A-BDD3-24561D2C2462}" destId="{66C78E98-E78C-49C9-BB98-953C72ABA385}" srcOrd="0" destOrd="0" presId="urn:microsoft.com/office/officeart/2005/8/layout/process1"/>
    <dgm:cxn modelId="{CFC42AAB-FAEA-498D-8D8E-9648C275B0A7}" type="presOf" srcId="{E18997D6-9D1F-41BB-9A5C-CDA3946A67F2}" destId="{F6295DA1-80FC-4F8B-9D62-0A4F4E31C230}" srcOrd="0" destOrd="0" presId="urn:microsoft.com/office/officeart/2005/8/layout/process1"/>
    <dgm:cxn modelId="{E4C590F4-8540-4F7F-91B9-BCE6B9E738CF}" type="presOf" srcId="{562F946E-65FE-4B80-ADF8-8B01E273A6E5}" destId="{26EBAA4B-B15A-42A9-904A-92371A608B5C}" srcOrd="0" destOrd="0" presId="urn:microsoft.com/office/officeart/2005/8/layout/process1"/>
    <dgm:cxn modelId="{EDC85C73-C084-4809-BF54-F77C4C6521CE}" type="presOf" srcId="{2B033010-B35C-4D3A-BDD3-24561D2C2462}" destId="{30DB873C-09A2-4398-AE94-4C7B4B1590EF}" srcOrd="1" destOrd="0" presId="urn:microsoft.com/office/officeart/2005/8/layout/process1"/>
    <dgm:cxn modelId="{1C47B656-EAEC-4D2D-A796-28CC8DD7B3C5}" type="presOf" srcId="{5A9C129D-3DE6-4FF5-B22E-C1FD9420895B}" destId="{E5913628-A4A9-45E1-8DE3-95AD78DE001A}" srcOrd="0" destOrd="0" presId="urn:microsoft.com/office/officeart/2005/8/layout/process1"/>
    <dgm:cxn modelId="{7EAD6D11-77AD-4591-B9F4-204B5C58FCEF}" srcId="{5A9C129D-3DE6-4FF5-B22E-C1FD9420895B}" destId="{17C6953A-3D83-42A8-A24D-0DD9E633DF1E}" srcOrd="2" destOrd="0" parTransId="{F0AED7FE-1E00-4452-A422-43EE962E0A9F}" sibTransId="{E18997D6-9D1F-41BB-9A5C-CDA3946A67F2}"/>
    <dgm:cxn modelId="{9DD057C2-F59C-4ED5-A0A0-4D42463F558D}" type="presParOf" srcId="{E5913628-A4A9-45E1-8DE3-95AD78DE001A}" destId="{26EBAA4B-B15A-42A9-904A-92371A608B5C}" srcOrd="0" destOrd="0" presId="urn:microsoft.com/office/officeart/2005/8/layout/process1"/>
    <dgm:cxn modelId="{86126DC7-2CF6-42AE-A935-C415391DF275}" type="presParOf" srcId="{E5913628-A4A9-45E1-8DE3-95AD78DE001A}" destId="{66C78E98-E78C-49C9-BB98-953C72ABA385}" srcOrd="1" destOrd="0" presId="urn:microsoft.com/office/officeart/2005/8/layout/process1"/>
    <dgm:cxn modelId="{AF09C568-449B-42D6-950D-5C614D8BFA3F}" type="presParOf" srcId="{66C78E98-E78C-49C9-BB98-953C72ABA385}" destId="{30DB873C-09A2-4398-AE94-4C7B4B1590EF}" srcOrd="0" destOrd="0" presId="urn:microsoft.com/office/officeart/2005/8/layout/process1"/>
    <dgm:cxn modelId="{9D61AB06-E5A0-4D52-8DCE-C91FCF62ACB9}" type="presParOf" srcId="{E5913628-A4A9-45E1-8DE3-95AD78DE001A}" destId="{C21D327B-BA95-46D8-A3E4-235DFCE852CD}" srcOrd="2" destOrd="0" presId="urn:microsoft.com/office/officeart/2005/8/layout/process1"/>
    <dgm:cxn modelId="{4711DBA4-D76B-4058-BDA6-1DB703560156}" type="presParOf" srcId="{E5913628-A4A9-45E1-8DE3-95AD78DE001A}" destId="{1AD2EC69-D911-4D01-9F69-DD8BB023CCC2}" srcOrd="3" destOrd="0" presId="urn:microsoft.com/office/officeart/2005/8/layout/process1"/>
    <dgm:cxn modelId="{BF0EA029-6AFA-4441-BC63-31C2DDFFD89B}" type="presParOf" srcId="{1AD2EC69-D911-4D01-9F69-DD8BB023CCC2}" destId="{176DD3EA-DC78-454A-BAA8-7CA602030E15}" srcOrd="0" destOrd="0" presId="urn:microsoft.com/office/officeart/2005/8/layout/process1"/>
    <dgm:cxn modelId="{B3BCFF64-7CF8-40F3-B66A-4257B89BB360}" type="presParOf" srcId="{E5913628-A4A9-45E1-8DE3-95AD78DE001A}" destId="{7CA908AA-AC79-4939-8F2D-A0E259D72008}" srcOrd="4" destOrd="0" presId="urn:microsoft.com/office/officeart/2005/8/layout/process1"/>
    <dgm:cxn modelId="{EB38C7DA-6E6C-4280-8CB4-92DDF3704F46}" type="presParOf" srcId="{E5913628-A4A9-45E1-8DE3-95AD78DE001A}" destId="{F6295DA1-80FC-4F8B-9D62-0A4F4E31C230}" srcOrd="5" destOrd="0" presId="urn:microsoft.com/office/officeart/2005/8/layout/process1"/>
    <dgm:cxn modelId="{0AE95878-4E37-4A5C-9155-8DD345F15A8E}" type="presParOf" srcId="{F6295DA1-80FC-4F8B-9D62-0A4F4E31C230}" destId="{43033A50-5269-4295-A548-5F701AC20ED0}" srcOrd="0" destOrd="0" presId="urn:microsoft.com/office/officeart/2005/8/layout/process1"/>
    <dgm:cxn modelId="{DCE0C83B-0604-40D6-9F27-91F931F7464B}" type="presParOf" srcId="{E5913628-A4A9-45E1-8DE3-95AD78DE001A}" destId="{A7EE23B5-2DB0-4BE7-B584-1E3FCFEE378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B3AFA-F981-463A-A4A8-1E85CB1B3D1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43B5A5-C126-4CD3-AD25-5BB029D0651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200" b="1" dirty="0" smtClean="0">
              <a:latin typeface="Franklin Gothic Book" charset="0"/>
            </a:rPr>
            <a:t>UNA ALIANZA DE </a:t>
          </a:r>
          <a:br>
            <a:rPr lang="es-ES" sz="2200" b="1" dirty="0" smtClean="0">
              <a:latin typeface="Franklin Gothic Book" charset="0"/>
            </a:rPr>
          </a:br>
          <a:r>
            <a:rPr lang="es-ES" sz="2200" b="1" dirty="0" smtClean="0">
              <a:latin typeface="Franklin Gothic Book" charset="0"/>
            </a:rPr>
            <a:t>PAÍS</a:t>
          </a:r>
          <a:endParaRPr lang="es-ES" sz="2200" b="1" dirty="0">
            <a:latin typeface="Franklin Gothic Book" charset="0"/>
          </a:endParaRPr>
        </a:p>
      </dgm:t>
    </dgm:pt>
    <dgm:pt modelId="{3AF2077B-712C-4D41-9234-34AA6964033E}" type="parTrans" cxnId="{6CE30656-E357-45FC-920B-FA521A06495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2863336-8BCC-49DE-89B3-DA8C9DC31178}" type="sibTrans" cxnId="{6CE30656-E357-45FC-920B-FA521A06495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593DC657-624A-48FC-91C0-7B4351B3D23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Rural y Urbana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026B8298-B3C2-4012-908C-D154C47F4789}" type="parTrans" cxnId="{315AD376-9D9C-404A-ABEC-D436A832A413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D90BF020-04B2-4167-AF1D-3F676C178B14}" type="sibTrans" cxnId="{315AD376-9D9C-404A-ABEC-D436A832A413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44843102-8CFE-4DEC-9B21-9A8C02512E3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Intergeneracional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50C6E08D-36DA-4CED-899E-E2C469F49CE1}" type="parTrans" cxnId="{BB724AFD-4E32-489D-9DB2-262971E2527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4B47F1E5-8ADC-4742-8232-EF2F4F8A4EE2}" type="sibTrans" cxnId="{BB724AFD-4E32-489D-9DB2-262971E2527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D2CCC4BD-D7BA-470C-8C67-CBB50DBC45F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err="1" smtClean="0">
              <a:solidFill>
                <a:schemeClr val="tx1"/>
              </a:solidFill>
              <a:latin typeface="Franklin Gothic Book" charset="0"/>
            </a:rPr>
            <a:t>Multigobernanza</a:t>
          </a:r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 institucional</a:t>
          </a: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>:</a:t>
          </a:r>
          <a:br>
            <a:rPr lang="es-ES" sz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/>
          </a:r>
          <a:br>
            <a:rPr lang="es-ES" sz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>Gobierno de España, Comunidades Autónomas, Entidades Locales y Unión Europea</a:t>
          </a:r>
          <a:endParaRPr lang="es-ES" sz="1200" dirty="0">
            <a:solidFill>
              <a:schemeClr val="tx1"/>
            </a:solidFill>
            <a:latin typeface="Franklin Gothic Book" charset="0"/>
          </a:endParaRPr>
        </a:p>
      </dgm:t>
    </dgm:pt>
    <dgm:pt modelId="{E9F41197-C4F7-4E11-AA4B-91BC7A4441A5}" type="parTrans" cxnId="{73B86CE5-0731-45B2-AD05-9633EACA79BB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55E886DB-CA41-4E7F-932E-6475817AA069}" type="sibTrans" cxnId="{73B86CE5-0731-45B2-AD05-9633EACA79BB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6258C8F-85C1-4EE9-A321-21614FFAF5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Público - Privada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5D23FA9C-3298-48C0-BC57-A537F7FE5BB3}" type="parTrans" cxnId="{71CB2497-E3C3-496B-B7FF-F6384CEFE83A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C513AACC-F1C5-4E6A-8F22-139FB5DEBC77}" type="sibTrans" cxnId="{71CB2497-E3C3-496B-B7FF-F6384CEFE83A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E6B33CF-10D9-4ECD-B522-07A8B1F68653}" type="pres">
      <dgm:prSet presAssocID="{656B3AFA-F981-463A-A4A8-1E85CB1B3D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02D590-F70A-449A-A74F-90E4D5F0C90E}" type="pres">
      <dgm:prSet presAssocID="{0A43B5A5-C126-4CD3-AD25-5BB029D06514}" presName="centerShape" presStyleLbl="node0" presStyleIdx="0" presStyleCnt="1" custScaleX="125435" custScaleY="12543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5FC66E1-A9D8-4CAA-9738-B3FF562B7B7D}" type="pres">
      <dgm:prSet presAssocID="{026B8298-B3C2-4012-908C-D154C47F4789}" presName="Name9" presStyleLbl="parChTrans1D2" presStyleIdx="0" presStyleCnt="4"/>
      <dgm:spPr/>
    </dgm:pt>
    <dgm:pt modelId="{827A983D-360D-4E89-B261-FE35CBF3AB8C}" type="pres">
      <dgm:prSet presAssocID="{026B8298-B3C2-4012-908C-D154C47F4789}" presName="connTx" presStyleLbl="parChTrans1D2" presStyleIdx="0" presStyleCnt="4"/>
      <dgm:spPr/>
    </dgm:pt>
    <dgm:pt modelId="{6DF35660-2D3D-43B7-8A85-3BE83D3CF1D3}" type="pres">
      <dgm:prSet presAssocID="{593DC657-624A-48FC-91C0-7B4351B3D23E}" presName="node" presStyleLbl="node1" presStyleIdx="0" presStyleCnt="4" custScaleX="17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9390774-77CE-4B77-ABE3-637309588908}" type="pres">
      <dgm:prSet presAssocID="{50C6E08D-36DA-4CED-899E-E2C469F49CE1}" presName="Name9" presStyleLbl="parChTrans1D2" presStyleIdx="1" presStyleCnt="4"/>
      <dgm:spPr/>
    </dgm:pt>
    <dgm:pt modelId="{9ADB1F07-E841-4431-AF51-062077FE88D0}" type="pres">
      <dgm:prSet presAssocID="{50C6E08D-36DA-4CED-899E-E2C469F49CE1}" presName="connTx" presStyleLbl="parChTrans1D2" presStyleIdx="1" presStyleCnt="4"/>
      <dgm:spPr/>
    </dgm:pt>
    <dgm:pt modelId="{676CCF93-71B2-45E7-98EE-BB58330C3D6C}" type="pres">
      <dgm:prSet presAssocID="{44843102-8CFE-4DEC-9B21-9A8C02512E31}" presName="node" presStyleLbl="node1" presStyleIdx="1" presStyleCnt="4" custScaleX="173679" custRadScaleRad="143089" custRadScaleInc="2430">
        <dgm:presLayoutVars>
          <dgm:bulletEnabled val="1"/>
        </dgm:presLayoutVars>
      </dgm:prSet>
      <dgm:spPr>
        <a:prstGeom prst="roundRect">
          <a:avLst/>
        </a:prstGeom>
      </dgm:spPr>
    </dgm:pt>
    <dgm:pt modelId="{920168B4-56FA-43B7-B3E8-512BA09133C2}" type="pres">
      <dgm:prSet presAssocID="{E9F41197-C4F7-4E11-AA4B-91BC7A4441A5}" presName="Name9" presStyleLbl="parChTrans1D2" presStyleIdx="2" presStyleCnt="4"/>
      <dgm:spPr/>
    </dgm:pt>
    <dgm:pt modelId="{FA6BFF7E-92EC-4CFE-A27C-3FA536BC45E5}" type="pres">
      <dgm:prSet presAssocID="{E9F41197-C4F7-4E11-AA4B-91BC7A4441A5}" presName="connTx" presStyleLbl="parChTrans1D2" presStyleIdx="2" presStyleCnt="4"/>
      <dgm:spPr/>
    </dgm:pt>
    <dgm:pt modelId="{ABBB1469-0748-4C88-AA7C-9AFF64D41ED6}" type="pres">
      <dgm:prSet presAssocID="{D2CCC4BD-D7BA-470C-8C67-CBB50DBC45FD}" presName="node" presStyleLbl="node1" presStyleIdx="2" presStyleCnt="4" custScaleX="17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4D2BF70-F273-41C6-A779-47E76DFA7E46}" type="pres">
      <dgm:prSet presAssocID="{5D23FA9C-3298-48C0-BC57-A537F7FE5BB3}" presName="Name9" presStyleLbl="parChTrans1D2" presStyleIdx="3" presStyleCnt="4"/>
      <dgm:spPr/>
    </dgm:pt>
    <dgm:pt modelId="{0C346C13-D594-44DC-A1D3-5FA20D832D9F}" type="pres">
      <dgm:prSet presAssocID="{5D23FA9C-3298-48C0-BC57-A537F7FE5BB3}" presName="connTx" presStyleLbl="parChTrans1D2" presStyleIdx="3" presStyleCnt="4"/>
      <dgm:spPr/>
    </dgm:pt>
    <dgm:pt modelId="{8EBF59A4-AD4A-4464-9E5A-D6A4BD2CDA5F}" type="pres">
      <dgm:prSet presAssocID="{E6258C8F-85C1-4EE9-A321-21614FFAF503}" presName="node" presStyleLbl="node1" presStyleIdx="3" presStyleCnt="4" custScaleX="173679" custRadScaleRad="1440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3B86CE5-0731-45B2-AD05-9633EACA79BB}" srcId="{0A43B5A5-C126-4CD3-AD25-5BB029D06514}" destId="{D2CCC4BD-D7BA-470C-8C67-CBB50DBC45FD}" srcOrd="2" destOrd="0" parTransId="{E9F41197-C4F7-4E11-AA4B-91BC7A4441A5}" sibTransId="{55E886DB-CA41-4E7F-932E-6475817AA069}"/>
    <dgm:cxn modelId="{24159F8A-D737-4B5B-AF4A-2BEB70759780}" type="presOf" srcId="{656B3AFA-F981-463A-A4A8-1E85CB1B3D18}" destId="{8E6B33CF-10D9-4ECD-B522-07A8B1F68653}" srcOrd="0" destOrd="0" presId="urn:microsoft.com/office/officeart/2005/8/layout/radial1"/>
    <dgm:cxn modelId="{B3C2F6F9-83C2-448C-A361-AF0A20BCD45F}" type="presOf" srcId="{50C6E08D-36DA-4CED-899E-E2C469F49CE1}" destId="{59390774-77CE-4B77-ABE3-637309588908}" srcOrd="0" destOrd="0" presId="urn:microsoft.com/office/officeart/2005/8/layout/radial1"/>
    <dgm:cxn modelId="{070E2A84-7E9E-4793-A560-C1F85A7704B5}" type="presOf" srcId="{D2CCC4BD-D7BA-470C-8C67-CBB50DBC45FD}" destId="{ABBB1469-0748-4C88-AA7C-9AFF64D41ED6}" srcOrd="0" destOrd="0" presId="urn:microsoft.com/office/officeart/2005/8/layout/radial1"/>
    <dgm:cxn modelId="{315AD376-9D9C-404A-ABEC-D436A832A413}" srcId="{0A43B5A5-C126-4CD3-AD25-5BB029D06514}" destId="{593DC657-624A-48FC-91C0-7B4351B3D23E}" srcOrd="0" destOrd="0" parTransId="{026B8298-B3C2-4012-908C-D154C47F4789}" sibTransId="{D90BF020-04B2-4167-AF1D-3F676C178B14}"/>
    <dgm:cxn modelId="{1BE25837-4824-431B-8938-C55038FF3665}" type="presOf" srcId="{44843102-8CFE-4DEC-9B21-9A8C02512E31}" destId="{676CCF93-71B2-45E7-98EE-BB58330C3D6C}" srcOrd="0" destOrd="0" presId="urn:microsoft.com/office/officeart/2005/8/layout/radial1"/>
    <dgm:cxn modelId="{BB724AFD-4E32-489D-9DB2-262971E25271}" srcId="{0A43B5A5-C126-4CD3-AD25-5BB029D06514}" destId="{44843102-8CFE-4DEC-9B21-9A8C02512E31}" srcOrd="1" destOrd="0" parTransId="{50C6E08D-36DA-4CED-899E-E2C469F49CE1}" sibTransId="{4B47F1E5-8ADC-4742-8232-EF2F4F8A4EE2}"/>
    <dgm:cxn modelId="{9F9AD46C-2309-4410-B86D-25C0A6B1B314}" type="presOf" srcId="{E9F41197-C4F7-4E11-AA4B-91BC7A4441A5}" destId="{920168B4-56FA-43B7-B3E8-512BA09133C2}" srcOrd="0" destOrd="0" presId="urn:microsoft.com/office/officeart/2005/8/layout/radial1"/>
    <dgm:cxn modelId="{DC8DCAC7-A520-482A-AE66-6BDE6B9672C4}" type="presOf" srcId="{026B8298-B3C2-4012-908C-D154C47F4789}" destId="{15FC66E1-A9D8-4CAA-9738-B3FF562B7B7D}" srcOrd="0" destOrd="0" presId="urn:microsoft.com/office/officeart/2005/8/layout/radial1"/>
    <dgm:cxn modelId="{5867E6D4-F8CF-4CE5-856C-80655BEB31C1}" type="presOf" srcId="{E6258C8F-85C1-4EE9-A321-21614FFAF503}" destId="{8EBF59A4-AD4A-4464-9E5A-D6A4BD2CDA5F}" srcOrd="0" destOrd="0" presId="urn:microsoft.com/office/officeart/2005/8/layout/radial1"/>
    <dgm:cxn modelId="{BE9480AC-1FF1-4E0A-8C06-24153837A7B2}" type="presOf" srcId="{5D23FA9C-3298-48C0-BC57-A537F7FE5BB3}" destId="{0C346C13-D594-44DC-A1D3-5FA20D832D9F}" srcOrd="1" destOrd="0" presId="urn:microsoft.com/office/officeart/2005/8/layout/radial1"/>
    <dgm:cxn modelId="{414B2A9E-2680-4501-A2F3-8387EB86B56D}" type="presOf" srcId="{026B8298-B3C2-4012-908C-D154C47F4789}" destId="{827A983D-360D-4E89-B261-FE35CBF3AB8C}" srcOrd="1" destOrd="0" presId="urn:microsoft.com/office/officeart/2005/8/layout/radial1"/>
    <dgm:cxn modelId="{0925D9A9-78A8-4F5D-B404-246D4DC99DD9}" type="presOf" srcId="{5D23FA9C-3298-48C0-BC57-A537F7FE5BB3}" destId="{14D2BF70-F273-41C6-A779-47E76DFA7E46}" srcOrd="0" destOrd="0" presId="urn:microsoft.com/office/officeart/2005/8/layout/radial1"/>
    <dgm:cxn modelId="{08FBE819-BDA3-43AC-93FF-08C6C5F3E1CF}" type="presOf" srcId="{50C6E08D-36DA-4CED-899E-E2C469F49CE1}" destId="{9ADB1F07-E841-4431-AF51-062077FE88D0}" srcOrd="1" destOrd="0" presId="urn:microsoft.com/office/officeart/2005/8/layout/radial1"/>
    <dgm:cxn modelId="{845D7EE9-22C0-4115-B34B-1979D2603160}" type="presOf" srcId="{0A43B5A5-C126-4CD3-AD25-5BB029D06514}" destId="{A502D590-F70A-449A-A74F-90E4D5F0C90E}" srcOrd="0" destOrd="0" presId="urn:microsoft.com/office/officeart/2005/8/layout/radial1"/>
    <dgm:cxn modelId="{71CB2497-E3C3-496B-B7FF-F6384CEFE83A}" srcId="{0A43B5A5-C126-4CD3-AD25-5BB029D06514}" destId="{E6258C8F-85C1-4EE9-A321-21614FFAF503}" srcOrd="3" destOrd="0" parTransId="{5D23FA9C-3298-48C0-BC57-A537F7FE5BB3}" sibTransId="{C513AACC-F1C5-4E6A-8F22-139FB5DEBC77}"/>
    <dgm:cxn modelId="{252A0655-3120-44E7-A9A0-3F0A37FA9C63}" type="presOf" srcId="{E9F41197-C4F7-4E11-AA4B-91BC7A4441A5}" destId="{FA6BFF7E-92EC-4CFE-A27C-3FA536BC45E5}" srcOrd="1" destOrd="0" presId="urn:microsoft.com/office/officeart/2005/8/layout/radial1"/>
    <dgm:cxn modelId="{6CE30656-E357-45FC-920B-FA521A06495F}" srcId="{656B3AFA-F981-463A-A4A8-1E85CB1B3D18}" destId="{0A43B5A5-C126-4CD3-AD25-5BB029D06514}" srcOrd="0" destOrd="0" parTransId="{3AF2077B-712C-4D41-9234-34AA6964033E}" sibTransId="{82863336-8BCC-49DE-89B3-DA8C9DC31178}"/>
    <dgm:cxn modelId="{7E96EB0F-88E9-485F-A84C-EB1E67202929}" type="presOf" srcId="{593DC657-624A-48FC-91C0-7B4351B3D23E}" destId="{6DF35660-2D3D-43B7-8A85-3BE83D3CF1D3}" srcOrd="0" destOrd="0" presId="urn:microsoft.com/office/officeart/2005/8/layout/radial1"/>
    <dgm:cxn modelId="{96191D96-C53C-427C-AA83-090AED42F213}" type="presParOf" srcId="{8E6B33CF-10D9-4ECD-B522-07A8B1F68653}" destId="{A502D590-F70A-449A-A74F-90E4D5F0C90E}" srcOrd="0" destOrd="0" presId="urn:microsoft.com/office/officeart/2005/8/layout/radial1"/>
    <dgm:cxn modelId="{1697F88B-E6DC-4FD9-B25B-8ECF8F9C4154}" type="presParOf" srcId="{8E6B33CF-10D9-4ECD-B522-07A8B1F68653}" destId="{15FC66E1-A9D8-4CAA-9738-B3FF562B7B7D}" srcOrd="1" destOrd="0" presId="urn:microsoft.com/office/officeart/2005/8/layout/radial1"/>
    <dgm:cxn modelId="{B1E526FA-0512-4F96-883E-CCE47F119688}" type="presParOf" srcId="{15FC66E1-A9D8-4CAA-9738-B3FF562B7B7D}" destId="{827A983D-360D-4E89-B261-FE35CBF3AB8C}" srcOrd="0" destOrd="0" presId="urn:microsoft.com/office/officeart/2005/8/layout/radial1"/>
    <dgm:cxn modelId="{561717C2-857F-49B3-BF76-5DE49F5DB6C4}" type="presParOf" srcId="{8E6B33CF-10D9-4ECD-B522-07A8B1F68653}" destId="{6DF35660-2D3D-43B7-8A85-3BE83D3CF1D3}" srcOrd="2" destOrd="0" presId="urn:microsoft.com/office/officeart/2005/8/layout/radial1"/>
    <dgm:cxn modelId="{1C01CD18-1236-4ECF-B5E0-FB5D33A86AAC}" type="presParOf" srcId="{8E6B33CF-10D9-4ECD-B522-07A8B1F68653}" destId="{59390774-77CE-4B77-ABE3-637309588908}" srcOrd="3" destOrd="0" presId="urn:microsoft.com/office/officeart/2005/8/layout/radial1"/>
    <dgm:cxn modelId="{50BA29B1-1382-45B7-A29E-14D3014C03B7}" type="presParOf" srcId="{59390774-77CE-4B77-ABE3-637309588908}" destId="{9ADB1F07-E841-4431-AF51-062077FE88D0}" srcOrd="0" destOrd="0" presId="urn:microsoft.com/office/officeart/2005/8/layout/radial1"/>
    <dgm:cxn modelId="{2E00C521-C3AC-4EBE-8B7A-94F84348CC5C}" type="presParOf" srcId="{8E6B33CF-10D9-4ECD-B522-07A8B1F68653}" destId="{676CCF93-71B2-45E7-98EE-BB58330C3D6C}" srcOrd="4" destOrd="0" presId="urn:microsoft.com/office/officeart/2005/8/layout/radial1"/>
    <dgm:cxn modelId="{4C132A33-EE9B-435A-9DDF-8EC3ACA5990A}" type="presParOf" srcId="{8E6B33CF-10D9-4ECD-B522-07A8B1F68653}" destId="{920168B4-56FA-43B7-B3E8-512BA09133C2}" srcOrd="5" destOrd="0" presId="urn:microsoft.com/office/officeart/2005/8/layout/radial1"/>
    <dgm:cxn modelId="{1538C7C5-80D9-46F0-84CB-9B4FE0979C89}" type="presParOf" srcId="{920168B4-56FA-43B7-B3E8-512BA09133C2}" destId="{FA6BFF7E-92EC-4CFE-A27C-3FA536BC45E5}" srcOrd="0" destOrd="0" presId="urn:microsoft.com/office/officeart/2005/8/layout/radial1"/>
    <dgm:cxn modelId="{23266BE7-B497-4175-B34E-1F87E98E72C7}" type="presParOf" srcId="{8E6B33CF-10D9-4ECD-B522-07A8B1F68653}" destId="{ABBB1469-0748-4C88-AA7C-9AFF64D41ED6}" srcOrd="6" destOrd="0" presId="urn:microsoft.com/office/officeart/2005/8/layout/radial1"/>
    <dgm:cxn modelId="{9F8C99E4-AB51-4491-9DD1-3A8FABBFA278}" type="presParOf" srcId="{8E6B33CF-10D9-4ECD-B522-07A8B1F68653}" destId="{14D2BF70-F273-41C6-A779-47E76DFA7E46}" srcOrd="7" destOrd="0" presId="urn:microsoft.com/office/officeart/2005/8/layout/radial1"/>
    <dgm:cxn modelId="{8102B4DA-68EB-487C-8BA3-0C4523FBF394}" type="presParOf" srcId="{14D2BF70-F273-41C6-A779-47E76DFA7E46}" destId="{0C346C13-D594-44DC-A1D3-5FA20D832D9F}" srcOrd="0" destOrd="0" presId="urn:microsoft.com/office/officeart/2005/8/layout/radial1"/>
    <dgm:cxn modelId="{3C7DB712-C808-4FFE-896D-8F7C8414B087}" type="presParOf" srcId="{8E6B33CF-10D9-4ECD-B522-07A8B1F68653}" destId="{8EBF59A4-AD4A-4464-9E5A-D6A4BD2CDA5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8D4BF-6EA2-4BC4-86D8-202B73860297}">
      <dsp:nvSpPr>
        <dsp:cNvPr id="0" name=""/>
        <dsp:cNvSpPr/>
      </dsp:nvSpPr>
      <dsp:spPr>
        <a:xfrm>
          <a:off x="2381171" y="1529271"/>
          <a:ext cx="2174088" cy="20540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Franklin Gothic Book" charset="0"/>
            </a:rPr>
            <a:t>Unas Directrices elaboradas desde la colaboración y la cooperación</a:t>
          </a:r>
          <a:endParaRPr lang="es-ES" sz="1600" b="1" kern="1200" dirty="0">
            <a:latin typeface="Franklin Gothic Book" charset="0"/>
          </a:endParaRPr>
        </a:p>
      </dsp:txBody>
      <dsp:txXfrm>
        <a:off x="2481440" y="1629540"/>
        <a:ext cx="1973550" cy="1853487"/>
      </dsp:txXfrm>
    </dsp:sp>
    <dsp:sp modelId="{6A437E6C-2F1F-42FA-AE2D-4F2C8CCD73E0}">
      <dsp:nvSpPr>
        <dsp:cNvPr id="0" name=""/>
        <dsp:cNvSpPr/>
      </dsp:nvSpPr>
      <dsp:spPr>
        <a:xfrm rot="16200000">
          <a:off x="3330433" y="1391488"/>
          <a:ext cx="2755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56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D63B2-7472-4EB1-8639-35864430DC12}">
      <dsp:nvSpPr>
        <dsp:cNvPr id="0" name=""/>
        <dsp:cNvSpPr/>
      </dsp:nvSpPr>
      <dsp:spPr>
        <a:xfrm>
          <a:off x="2564439" y="-225201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de Trabajo Interministerial</a:t>
          </a:r>
          <a:endParaRPr lang="es-ES" sz="1500" kern="1200" dirty="0">
            <a:latin typeface="Franklin Gothic Book" charset="0"/>
          </a:endParaRPr>
        </a:p>
      </dsp:txBody>
      <dsp:txXfrm>
        <a:off x="2636633" y="-153007"/>
        <a:ext cx="1663165" cy="1334520"/>
      </dsp:txXfrm>
    </dsp:sp>
    <dsp:sp modelId="{A1F3B021-10EF-48DC-B59D-6FE3FACC7464}">
      <dsp:nvSpPr>
        <dsp:cNvPr id="0" name=""/>
        <dsp:cNvSpPr/>
      </dsp:nvSpPr>
      <dsp:spPr>
        <a:xfrm>
          <a:off x="4555260" y="2556284"/>
          <a:ext cx="364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33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B3C2E-90D5-4B4D-A794-3D4A020EA057}">
      <dsp:nvSpPr>
        <dsp:cNvPr id="0" name=""/>
        <dsp:cNvSpPr/>
      </dsp:nvSpPr>
      <dsp:spPr>
        <a:xfrm>
          <a:off x="4919596" y="1816829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Institucional con CC.AA. y FEMP</a:t>
          </a:r>
          <a:endParaRPr lang="es-ES" sz="1500" kern="1200" dirty="0">
            <a:latin typeface="Franklin Gothic Book" charset="0"/>
          </a:endParaRPr>
        </a:p>
      </dsp:txBody>
      <dsp:txXfrm>
        <a:off x="4991790" y="1889023"/>
        <a:ext cx="1663165" cy="1334520"/>
      </dsp:txXfrm>
    </dsp:sp>
    <dsp:sp modelId="{6B6666C1-3A0E-4A8E-B8AB-D7765CD5B0A5}">
      <dsp:nvSpPr>
        <dsp:cNvPr id="0" name=""/>
        <dsp:cNvSpPr/>
      </dsp:nvSpPr>
      <dsp:spPr>
        <a:xfrm rot="5400000">
          <a:off x="3330433" y="3721079"/>
          <a:ext cx="2755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56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4512-7058-4B3B-8F9A-0F330B19A12C}">
      <dsp:nvSpPr>
        <dsp:cNvPr id="0" name=""/>
        <dsp:cNvSpPr/>
      </dsp:nvSpPr>
      <dsp:spPr>
        <a:xfrm>
          <a:off x="2564439" y="3858861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de trabajo CNAL con ayuntamientos y diputaciones</a:t>
          </a:r>
          <a:endParaRPr lang="es-ES" sz="1500" kern="1200" dirty="0">
            <a:latin typeface="Franklin Gothic Book" charset="0"/>
          </a:endParaRPr>
        </a:p>
      </dsp:txBody>
      <dsp:txXfrm>
        <a:off x="2636633" y="3931055"/>
        <a:ext cx="1663165" cy="1334520"/>
      </dsp:txXfrm>
    </dsp:sp>
    <dsp:sp modelId="{F109DC1D-296E-4B15-A737-EB7911B2AF98}">
      <dsp:nvSpPr>
        <dsp:cNvPr id="0" name=""/>
        <dsp:cNvSpPr/>
      </dsp:nvSpPr>
      <dsp:spPr>
        <a:xfrm rot="10800000">
          <a:off x="2004012" y="2556284"/>
          <a:ext cx="3771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15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782A4-342F-4AB9-83FE-ADE94EA0F18D}">
      <dsp:nvSpPr>
        <dsp:cNvPr id="0" name=""/>
        <dsp:cNvSpPr/>
      </dsp:nvSpPr>
      <dsp:spPr>
        <a:xfrm>
          <a:off x="196458" y="1816829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Participación de la sociedad en Foros, con expertos, reuniones, visitas…</a:t>
          </a:r>
          <a:endParaRPr lang="es-ES" sz="1500" kern="1200" dirty="0">
            <a:latin typeface="Franklin Gothic Book" charset="0"/>
          </a:endParaRPr>
        </a:p>
      </dsp:txBody>
      <dsp:txXfrm>
        <a:off x="268652" y="1889023"/>
        <a:ext cx="1663165" cy="1334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A066-5304-416A-8B24-9A78D6566C36}">
      <dsp:nvSpPr>
        <dsp:cNvPr id="0" name=""/>
        <dsp:cNvSpPr/>
      </dsp:nvSpPr>
      <dsp:spPr>
        <a:xfrm>
          <a:off x="0" y="414519"/>
          <a:ext cx="446449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5CDEA-2847-4EE9-B9A5-C59F82E899DC}">
      <dsp:nvSpPr>
        <dsp:cNvPr id="0" name=""/>
        <dsp:cNvSpPr/>
      </dsp:nvSpPr>
      <dsp:spPr>
        <a:xfrm>
          <a:off x="223224" y="207879"/>
          <a:ext cx="3125147" cy="413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Cambio demográfico y despoblación</a:t>
          </a:r>
        </a:p>
      </dsp:txBody>
      <dsp:txXfrm>
        <a:off x="243399" y="228054"/>
        <a:ext cx="3084797" cy="372930"/>
      </dsp:txXfrm>
    </dsp:sp>
    <dsp:sp modelId="{FD3120CE-7A9C-4E85-B1B1-837C50CA6929}">
      <dsp:nvSpPr>
        <dsp:cNvPr id="0" name=""/>
        <dsp:cNvSpPr/>
      </dsp:nvSpPr>
      <dsp:spPr>
        <a:xfrm>
          <a:off x="0" y="1049560"/>
          <a:ext cx="446449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A9F8-3A72-49E6-AF96-B34AA583DC03}">
      <dsp:nvSpPr>
        <dsp:cNvPr id="0" name=""/>
        <dsp:cNvSpPr/>
      </dsp:nvSpPr>
      <dsp:spPr>
        <a:xfrm>
          <a:off x="223224" y="842919"/>
          <a:ext cx="3125147" cy="413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Cambio Climático</a:t>
          </a:r>
        </a:p>
      </dsp:txBody>
      <dsp:txXfrm>
        <a:off x="243399" y="863094"/>
        <a:ext cx="3084797" cy="372930"/>
      </dsp:txXfrm>
    </dsp:sp>
    <dsp:sp modelId="{40C76C25-A126-42C3-94EB-EE8AB292AA00}">
      <dsp:nvSpPr>
        <dsp:cNvPr id="0" name=""/>
        <dsp:cNvSpPr/>
      </dsp:nvSpPr>
      <dsp:spPr>
        <a:xfrm>
          <a:off x="0" y="1684600"/>
          <a:ext cx="446449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22340-19BE-4D57-8117-9936D4059F23}">
      <dsp:nvSpPr>
        <dsp:cNvPr id="0" name=""/>
        <dsp:cNvSpPr/>
      </dsp:nvSpPr>
      <dsp:spPr>
        <a:xfrm>
          <a:off x="223224" y="1477960"/>
          <a:ext cx="3125147" cy="413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Cambios tecnológicos y globalización</a:t>
          </a:r>
        </a:p>
      </dsp:txBody>
      <dsp:txXfrm>
        <a:off x="243399" y="1498135"/>
        <a:ext cx="3084797" cy="372930"/>
      </dsp:txXfrm>
    </dsp:sp>
    <dsp:sp modelId="{61D6DBF4-8B87-4F78-9D58-3046AA03F66D}">
      <dsp:nvSpPr>
        <dsp:cNvPr id="0" name=""/>
        <dsp:cNvSpPr/>
      </dsp:nvSpPr>
      <dsp:spPr>
        <a:xfrm>
          <a:off x="0" y="2319639"/>
          <a:ext cx="446449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F253F-99E6-43BD-B331-F9DC8275E4B0}">
      <dsp:nvSpPr>
        <dsp:cNvPr id="0" name=""/>
        <dsp:cNvSpPr/>
      </dsp:nvSpPr>
      <dsp:spPr>
        <a:xfrm>
          <a:off x="223224" y="2113000"/>
          <a:ext cx="3125147" cy="413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Protección Estado del Bienestar</a:t>
          </a:r>
        </a:p>
      </dsp:txBody>
      <dsp:txXfrm>
        <a:off x="243399" y="2133175"/>
        <a:ext cx="3084797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54AF9-0D19-414F-B08C-46CD2BF85455}">
      <dsp:nvSpPr>
        <dsp:cNvPr id="0" name=""/>
        <dsp:cNvSpPr/>
      </dsp:nvSpPr>
      <dsp:spPr>
        <a:xfrm>
          <a:off x="0" y="23376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Ayudas al emprendimiento y el </a:t>
          </a:r>
          <a:r>
            <a:rPr lang="es-ES" sz="1500" b="1" kern="1200" dirty="0" smtClean="0">
              <a:latin typeface="Franklin Gothic Book" charset="0"/>
            </a:rPr>
            <a:t>empleo de los jóvenes </a:t>
          </a:r>
          <a:r>
            <a:rPr lang="es-ES" sz="1500" kern="1200" dirty="0" smtClean="0">
              <a:latin typeface="Franklin Gothic Book" charset="0"/>
            </a:rPr>
            <a:t>en los municipios en riesgo demográfico</a:t>
          </a:r>
          <a:endParaRPr lang="es-ES" sz="1500" kern="1200" dirty="0">
            <a:latin typeface="Franklin Gothic Book" charset="0"/>
          </a:endParaRPr>
        </a:p>
      </dsp:txBody>
      <dsp:txXfrm>
        <a:off x="26361" y="49737"/>
        <a:ext cx="8651212" cy="487278"/>
      </dsp:txXfrm>
    </dsp:sp>
    <dsp:sp modelId="{9C1792D1-106E-41A0-B440-1EE2170BBB0F}">
      <dsp:nvSpPr>
        <dsp:cNvPr id="0" name=""/>
        <dsp:cNvSpPr/>
      </dsp:nvSpPr>
      <dsp:spPr>
        <a:xfrm>
          <a:off x="0" y="638256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4323"/>
                <a:satOff val="-159"/>
                <a:lumOff val="272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4323"/>
                <a:satOff val="-159"/>
                <a:lumOff val="272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4323"/>
                <a:satOff val="-159"/>
                <a:lumOff val="27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Franklin Gothic Book" charset="0"/>
            </a:rPr>
            <a:t>Medidas para favorecer la igualdad de oportunidades para las </a:t>
          </a:r>
          <a:r>
            <a:rPr lang="es-ES" sz="1500" b="1" kern="1200" dirty="0" smtClean="0">
              <a:latin typeface="Franklin Gothic Book" charset="0"/>
            </a:rPr>
            <a:t>mujeres</a:t>
          </a:r>
          <a:r>
            <a:rPr lang="es-ES" sz="1500" kern="1200" dirty="0" smtClean="0">
              <a:latin typeface="Franklin Gothic Book" charset="0"/>
            </a:rPr>
            <a:t> en el desarrollo de proyectos </a:t>
          </a:r>
          <a:r>
            <a:rPr lang="es-ES" sz="1500" b="1" kern="1200" dirty="0" smtClean="0">
              <a:latin typeface="Franklin Gothic Book" charset="0"/>
            </a:rPr>
            <a:t>en el medio rural</a:t>
          </a:r>
          <a:r>
            <a:rPr lang="es-ES" sz="1500" kern="1200" dirty="0" smtClean="0">
              <a:latin typeface="Franklin Gothic Book" charset="0"/>
            </a:rPr>
            <a:t>: apoyo a las asociaciones, formación, innovación, empoderamiento</a:t>
          </a:r>
          <a:r>
            <a:rPr lang="es-ES" sz="1500" kern="1200" dirty="0" smtClean="0">
              <a:latin typeface="Franklin Gothic Book" charset="0"/>
            </a:rPr>
            <a:t>…</a:t>
          </a:r>
          <a:endParaRPr lang="es-ES" sz="1500" kern="1200" dirty="0">
            <a:latin typeface="Franklin Gothic Book" charset="0"/>
          </a:endParaRPr>
        </a:p>
      </dsp:txBody>
      <dsp:txXfrm>
        <a:off x="26361" y="664617"/>
        <a:ext cx="8651212" cy="487278"/>
      </dsp:txXfrm>
    </dsp:sp>
    <dsp:sp modelId="{9C343120-E29B-4E49-A4E2-0F88A043FA10}">
      <dsp:nvSpPr>
        <dsp:cNvPr id="0" name=""/>
        <dsp:cNvSpPr/>
      </dsp:nvSpPr>
      <dsp:spPr>
        <a:xfrm>
          <a:off x="0" y="1253137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48646"/>
                <a:satOff val="-318"/>
                <a:lumOff val="545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8646"/>
                <a:satOff val="-318"/>
                <a:lumOff val="545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8646"/>
                <a:satOff val="-318"/>
                <a:lumOff val="54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Mejora de la conectividad territorial y la extensión de banda ancha a través del </a:t>
          </a:r>
          <a:r>
            <a:rPr lang="es-ES" sz="1500" b="1" kern="1200" dirty="0" smtClean="0">
              <a:latin typeface="Franklin Gothic Book" charset="0"/>
            </a:rPr>
            <a:t>Plan 800 </a:t>
          </a:r>
          <a:r>
            <a:rPr lang="es-ES" sz="1500" kern="1200" dirty="0" smtClean="0">
              <a:latin typeface="Franklin Gothic Book" charset="0"/>
            </a:rPr>
            <a:t>y el impulso del </a:t>
          </a:r>
          <a:r>
            <a:rPr lang="es-ES" sz="1500" b="1" kern="1200" dirty="0" smtClean="0">
              <a:latin typeface="Franklin Gothic Book" charset="0"/>
            </a:rPr>
            <a:t>PEBA-NGA</a:t>
          </a:r>
          <a:endParaRPr lang="es-ES" sz="1500" b="1" kern="1200" dirty="0">
            <a:latin typeface="Franklin Gothic Book" charset="0"/>
          </a:endParaRPr>
        </a:p>
      </dsp:txBody>
      <dsp:txXfrm>
        <a:off x="26361" y="1279498"/>
        <a:ext cx="8651212" cy="487278"/>
      </dsp:txXfrm>
    </dsp:sp>
    <dsp:sp modelId="{D938D0BB-FA9F-40FA-87AD-226F69BCB34D}">
      <dsp:nvSpPr>
        <dsp:cNvPr id="0" name=""/>
        <dsp:cNvSpPr/>
      </dsp:nvSpPr>
      <dsp:spPr>
        <a:xfrm>
          <a:off x="0" y="1868018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Franklin Gothic Book" charset="0"/>
            </a:rPr>
            <a:t>Estrategia de Digitalización del sector agroalimentario y forestal y del medio rural</a:t>
          </a:r>
          <a:endParaRPr lang="es-ES" sz="1500" b="1" kern="1200" dirty="0">
            <a:latin typeface="Franklin Gothic Book" charset="0"/>
          </a:endParaRPr>
        </a:p>
      </dsp:txBody>
      <dsp:txXfrm>
        <a:off x="26361" y="1894379"/>
        <a:ext cx="8651212" cy="487278"/>
      </dsp:txXfrm>
    </dsp:sp>
    <dsp:sp modelId="{937B9D62-7D21-4149-9799-2B06817939DD}">
      <dsp:nvSpPr>
        <dsp:cNvPr id="0" name=""/>
        <dsp:cNvSpPr/>
      </dsp:nvSpPr>
      <dsp:spPr>
        <a:xfrm>
          <a:off x="0" y="2482899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97293"/>
                <a:satOff val="-636"/>
                <a:lumOff val="1091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7293"/>
                <a:satOff val="-636"/>
                <a:lumOff val="1091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7293"/>
                <a:satOff val="-636"/>
                <a:lumOff val="109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Franklin Gothic Book" charset="0"/>
            </a:rPr>
            <a:t>Dinamización de </a:t>
          </a:r>
          <a:r>
            <a:rPr lang="es-ES" sz="1500" b="1" kern="1200" dirty="0" smtClean="0">
              <a:latin typeface="Franklin Gothic Book" charset="0"/>
            </a:rPr>
            <a:t>las áreas industriales</a:t>
          </a:r>
          <a:r>
            <a:rPr lang="es-ES" sz="1500" kern="1200" dirty="0" smtClean="0">
              <a:latin typeface="Franklin Gothic Book" charset="0"/>
            </a:rPr>
            <a:t>, para la reindustrialización y la extensión de la economía 4.0 en todo el territorio</a:t>
          </a:r>
          <a:endParaRPr lang="es-ES" sz="1500" kern="1200" dirty="0">
            <a:latin typeface="Franklin Gothic Book" charset="0"/>
          </a:endParaRPr>
        </a:p>
      </dsp:txBody>
      <dsp:txXfrm>
        <a:off x="26361" y="2509260"/>
        <a:ext cx="8651212" cy="487278"/>
      </dsp:txXfrm>
    </dsp:sp>
    <dsp:sp modelId="{110A95B9-FBC3-4D4A-BEAA-3FA48B645F33}">
      <dsp:nvSpPr>
        <dsp:cNvPr id="0" name=""/>
        <dsp:cNvSpPr/>
      </dsp:nvSpPr>
      <dsp:spPr>
        <a:xfrm>
          <a:off x="0" y="3097779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21616"/>
                <a:satOff val="-795"/>
                <a:lumOff val="1364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1616"/>
                <a:satOff val="-795"/>
                <a:lumOff val="1364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1616"/>
                <a:satOff val="-795"/>
                <a:lumOff val="136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Impulso de la actividad turística a través de la </a:t>
          </a:r>
          <a:r>
            <a:rPr lang="es-ES" sz="1500" b="1" kern="1200" dirty="0" smtClean="0">
              <a:latin typeface="Franklin Gothic Book" charset="0"/>
            </a:rPr>
            <a:t>Plataforma de Turismo Rural y de Interior</a:t>
          </a:r>
          <a:endParaRPr lang="es-ES" sz="1500" b="1" kern="1200" dirty="0">
            <a:latin typeface="Franklin Gothic Book" charset="0"/>
          </a:endParaRPr>
        </a:p>
      </dsp:txBody>
      <dsp:txXfrm>
        <a:off x="26361" y="3124140"/>
        <a:ext cx="8651212" cy="487278"/>
      </dsp:txXfrm>
    </dsp:sp>
    <dsp:sp modelId="{161E1039-072D-422B-89A5-D61AC975922D}">
      <dsp:nvSpPr>
        <dsp:cNvPr id="0" name=""/>
        <dsp:cNvSpPr/>
      </dsp:nvSpPr>
      <dsp:spPr>
        <a:xfrm>
          <a:off x="0" y="3712660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Lanzamiento del primer </a:t>
          </a:r>
          <a:r>
            <a:rPr lang="es-ES" sz="1500" b="1" i="1" kern="1200" dirty="0" smtClean="0">
              <a:latin typeface="Franklin Gothic Book" charset="0"/>
            </a:rPr>
            <a:t>Digital </a:t>
          </a:r>
          <a:r>
            <a:rPr lang="es-ES" sz="1500" b="1" i="1" kern="1200" dirty="0" err="1" smtClean="0">
              <a:latin typeface="Franklin Gothic Book" charset="0"/>
            </a:rPr>
            <a:t>Innovation</a:t>
          </a:r>
          <a:r>
            <a:rPr lang="es-ES" sz="1500" b="1" i="1" kern="1200" dirty="0" smtClean="0">
              <a:latin typeface="Franklin Gothic Book" charset="0"/>
            </a:rPr>
            <a:t> </a:t>
          </a:r>
          <a:r>
            <a:rPr lang="es-ES" sz="1500" b="1" i="1" kern="1200" dirty="0" err="1" smtClean="0">
              <a:latin typeface="Franklin Gothic Book" charset="0"/>
            </a:rPr>
            <a:t>Hub</a:t>
          </a:r>
          <a:r>
            <a:rPr lang="es-ES" sz="1500" b="1" i="0" kern="1200" dirty="0" smtClean="0">
              <a:latin typeface="Franklin Gothic Book" charset="0"/>
            </a:rPr>
            <a:t> para el Reto Demográfico </a:t>
          </a:r>
          <a:r>
            <a:rPr lang="es-ES" sz="1500" i="0" kern="1200" dirty="0" smtClean="0">
              <a:latin typeface="Franklin Gothic Book" charset="0"/>
            </a:rPr>
            <a:t>en la Unión Europea </a:t>
          </a:r>
          <a:endParaRPr lang="es-ES" sz="1500" kern="1200" dirty="0">
            <a:latin typeface="Franklin Gothic Book" charset="0"/>
          </a:endParaRPr>
        </a:p>
      </dsp:txBody>
      <dsp:txXfrm>
        <a:off x="26361" y="3739021"/>
        <a:ext cx="8651212" cy="487278"/>
      </dsp:txXfrm>
    </dsp:sp>
    <dsp:sp modelId="{D4295EFB-6B6D-49D5-A6D3-9447E382E265}">
      <dsp:nvSpPr>
        <dsp:cNvPr id="0" name=""/>
        <dsp:cNvSpPr/>
      </dsp:nvSpPr>
      <dsp:spPr>
        <a:xfrm>
          <a:off x="0" y="4327541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70263"/>
                <a:satOff val="-1113"/>
                <a:lumOff val="1909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0263"/>
                <a:satOff val="-1113"/>
                <a:lumOff val="1909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0263"/>
                <a:satOff val="-1113"/>
                <a:lumOff val="19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Mantenimiento, atendiendo a las necesidades de la </a:t>
          </a:r>
          <a:r>
            <a:rPr lang="es-ES" sz="1500" b="1" kern="1200" dirty="0" smtClean="0">
              <a:latin typeface="Franklin Gothic Book" charset="0"/>
            </a:rPr>
            <a:t>Defensa</a:t>
          </a:r>
          <a:r>
            <a:rPr lang="es-ES" sz="1500" kern="1200" dirty="0" smtClean="0">
              <a:latin typeface="Franklin Gothic Book" charset="0"/>
            </a:rPr>
            <a:t> y de la eficiencia, de las infraestructuras (bases y acuartelamientos) </a:t>
          </a:r>
          <a:r>
            <a:rPr lang="es-ES" sz="1500" b="1" kern="1200" dirty="0" smtClean="0">
              <a:latin typeface="Franklin Gothic Book" charset="0"/>
            </a:rPr>
            <a:t>en el medio rural</a:t>
          </a:r>
        </a:p>
      </dsp:txBody>
      <dsp:txXfrm>
        <a:off x="26361" y="4353902"/>
        <a:ext cx="8651212" cy="487278"/>
      </dsp:txXfrm>
    </dsp:sp>
    <dsp:sp modelId="{BDDAC8C1-7322-4740-856C-6D8F0ECFC46E}">
      <dsp:nvSpPr>
        <dsp:cNvPr id="0" name=""/>
        <dsp:cNvSpPr/>
      </dsp:nvSpPr>
      <dsp:spPr>
        <a:xfrm>
          <a:off x="0" y="4942422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94586"/>
                <a:satOff val="-1272"/>
                <a:lumOff val="2182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94586"/>
                <a:satOff val="-1272"/>
                <a:lumOff val="2182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94586"/>
                <a:satOff val="-1272"/>
                <a:lumOff val="218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effectLst/>
              <a:latin typeface="Franklin Gothic Book" charset="0"/>
              <a:ea typeface="+mn-ea"/>
              <a:cs typeface="+mn-cs"/>
            </a:rPr>
            <a:t>Incorporación del </a:t>
          </a:r>
          <a:r>
            <a:rPr lang="es-ES" sz="1500" b="1" kern="1200" dirty="0" smtClean="0">
              <a:effectLst/>
              <a:latin typeface="Franklin Gothic Book" charset="0"/>
              <a:ea typeface="+mn-ea"/>
              <a:cs typeface="+mn-cs"/>
            </a:rPr>
            <a:t>impacto y la perspectiva demográfica </a:t>
          </a:r>
          <a:r>
            <a:rPr lang="es-ES" sz="1500" kern="1200" dirty="0" smtClean="0">
              <a:effectLst/>
              <a:latin typeface="Franklin Gothic Book" charset="0"/>
              <a:ea typeface="+mn-ea"/>
              <a:cs typeface="+mn-cs"/>
            </a:rPr>
            <a:t>en la elaboración de leyes, planes y programas de </a:t>
          </a:r>
          <a:r>
            <a:rPr lang="es-ES" sz="1500" kern="1200" dirty="0" smtClean="0">
              <a:effectLst/>
              <a:latin typeface="Franklin Gothic Book" charset="0"/>
              <a:ea typeface="+mn-ea"/>
              <a:cs typeface="+mn-cs"/>
            </a:rPr>
            <a:t>inversión</a:t>
          </a:r>
          <a:endParaRPr lang="es-ES" sz="1500" kern="1200" dirty="0" smtClean="0">
            <a:latin typeface="Franklin Gothic Book" charset="0"/>
          </a:endParaRPr>
        </a:p>
      </dsp:txBody>
      <dsp:txXfrm>
        <a:off x="26361" y="4968783"/>
        <a:ext cx="8651212" cy="487278"/>
      </dsp:txXfrm>
    </dsp:sp>
    <dsp:sp modelId="{8111A5EB-FD51-4206-A583-8CB1F5FB6EEA}">
      <dsp:nvSpPr>
        <dsp:cNvPr id="0" name=""/>
        <dsp:cNvSpPr/>
      </dsp:nvSpPr>
      <dsp:spPr>
        <a:xfrm>
          <a:off x="0" y="5557303"/>
          <a:ext cx="8703934" cy="5400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latin typeface="Franklin Gothic Book" charset="0"/>
            </a:rPr>
            <a:t>Atención </a:t>
          </a:r>
          <a:r>
            <a:rPr lang="es-ES" sz="1500" b="0" kern="1200" dirty="0" smtClean="0">
              <a:latin typeface="Franklin Gothic Book" charset="0"/>
            </a:rPr>
            <a:t>a </a:t>
          </a:r>
          <a:r>
            <a:rPr lang="es-ES" sz="1500" b="0" kern="1200" dirty="0" smtClean="0">
              <a:latin typeface="Franklin Gothic Book" charset="0"/>
            </a:rPr>
            <a:t>la </a:t>
          </a:r>
          <a:r>
            <a:rPr lang="es-ES" sz="1500" b="1" kern="1200" dirty="0" smtClean="0">
              <a:latin typeface="Franklin Gothic Book" charset="0"/>
            </a:rPr>
            <a:t>educación, el ocio y la cultura </a:t>
          </a:r>
          <a:r>
            <a:rPr lang="es-ES" sz="1500" b="1" kern="1200" dirty="0" smtClean="0">
              <a:latin typeface="Franklin Gothic Book" charset="0"/>
            </a:rPr>
            <a:t>en las áreas rurales y las </a:t>
          </a:r>
          <a:r>
            <a:rPr lang="es-ES" sz="1500" b="1" kern="1200" dirty="0" smtClean="0">
              <a:latin typeface="Franklin Gothic Book" charset="0"/>
            </a:rPr>
            <a:t>islas</a:t>
          </a:r>
          <a:r>
            <a:rPr lang="es-ES" sz="1500" kern="1200" dirty="0" smtClean="0">
              <a:latin typeface="Franklin Gothic Book" charset="0"/>
            </a:rPr>
            <a:t>, con </a:t>
          </a:r>
          <a:r>
            <a:rPr lang="es-ES" sz="1500" b="0" kern="1200" dirty="0" smtClean="0">
              <a:latin typeface="Franklin Gothic Book" charset="0"/>
            </a:rPr>
            <a:t>una </a:t>
          </a:r>
          <a:r>
            <a:rPr lang="es-ES" sz="1500" b="0" kern="1200" dirty="0" smtClean="0">
              <a:latin typeface="Franklin Gothic Book" charset="0"/>
            </a:rPr>
            <a:t>oferta diversificada y de calidad, y relacionada con el </a:t>
          </a:r>
          <a:r>
            <a:rPr lang="es-ES" sz="1500" b="0" kern="1200" dirty="0" smtClean="0">
              <a:latin typeface="Franklin Gothic Book" charset="0"/>
            </a:rPr>
            <a:t>entorno, para luchar contra la desigualdad y la pobreza en la infancia</a:t>
          </a:r>
          <a:endParaRPr lang="es-ES" sz="1500" b="0" kern="1200" dirty="0" smtClean="0">
            <a:latin typeface="Franklin Gothic Book" charset="0"/>
          </a:endParaRPr>
        </a:p>
      </dsp:txBody>
      <dsp:txXfrm>
        <a:off x="26361" y="5583664"/>
        <a:ext cx="8651212" cy="487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AA4B-B15A-42A9-904A-92371A608B5C}">
      <dsp:nvSpPr>
        <dsp:cNvPr id="0" name=""/>
        <dsp:cNvSpPr/>
      </dsp:nvSpPr>
      <dsp:spPr>
        <a:xfrm>
          <a:off x="3734" y="0"/>
          <a:ext cx="163259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Franklin Gothic Book" charset="0"/>
            </a:rPr>
            <a:t>Acuerdo de Conferencia de Presidentes 2017</a:t>
          </a:r>
          <a:endParaRPr lang="es-ES" sz="1700" kern="1200" dirty="0">
            <a:latin typeface="Franklin Gothic Book" charset="0"/>
          </a:endParaRPr>
        </a:p>
      </dsp:txBody>
      <dsp:txXfrm>
        <a:off x="51551" y="47817"/>
        <a:ext cx="1536957" cy="3968366"/>
      </dsp:txXfrm>
    </dsp:sp>
    <dsp:sp modelId="{66C78E98-E78C-49C9-BB98-953C72ABA385}">
      <dsp:nvSpPr>
        <dsp:cNvPr id="0" name=""/>
        <dsp:cNvSpPr/>
      </dsp:nvSpPr>
      <dsp:spPr>
        <a:xfrm>
          <a:off x="1799584" y="1829558"/>
          <a:ext cx="346109" cy="4048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latin typeface="Franklin Gothic Book" charset="0"/>
          </a:endParaRPr>
        </a:p>
      </dsp:txBody>
      <dsp:txXfrm>
        <a:off x="1799584" y="1910534"/>
        <a:ext cx="242276" cy="242930"/>
      </dsp:txXfrm>
    </dsp:sp>
    <dsp:sp modelId="{C21D327B-BA95-46D8-A3E4-235DFCE852CD}">
      <dsp:nvSpPr>
        <dsp:cNvPr id="0" name=""/>
        <dsp:cNvSpPr/>
      </dsp:nvSpPr>
      <dsp:spPr>
        <a:xfrm>
          <a:off x="2289362" y="0"/>
          <a:ext cx="163259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Franklin Gothic Book" charset="0"/>
            </a:rPr>
            <a:t>Aprobación de las Directrices Generales de la Estrategia</a:t>
          </a:r>
          <a:endParaRPr lang="es-ES" sz="1700" b="1" kern="1200" dirty="0">
            <a:latin typeface="Franklin Gothic Book" charset="0"/>
          </a:endParaRPr>
        </a:p>
      </dsp:txBody>
      <dsp:txXfrm>
        <a:off x="2337179" y="47817"/>
        <a:ext cx="1536957" cy="3968366"/>
      </dsp:txXfrm>
    </dsp:sp>
    <dsp:sp modelId="{1AD2EC69-D911-4D01-9F69-DD8BB023CCC2}">
      <dsp:nvSpPr>
        <dsp:cNvPr id="0" name=""/>
        <dsp:cNvSpPr/>
      </dsp:nvSpPr>
      <dsp:spPr>
        <a:xfrm>
          <a:off x="4085212" y="1829558"/>
          <a:ext cx="346109" cy="4048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latin typeface="Franklin Gothic Book" charset="0"/>
          </a:endParaRPr>
        </a:p>
      </dsp:txBody>
      <dsp:txXfrm>
        <a:off x="4085212" y="1910534"/>
        <a:ext cx="242276" cy="242930"/>
      </dsp:txXfrm>
    </dsp:sp>
    <dsp:sp modelId="{7CA908AA-AC79-4939-8F2D-A0E259D72008}">
      <dsp:nvSpPr>
        <dsp:cNvPr id="0" name=""/>
        <dsp:cNvSpPr/>
      </dsp:nvSpPr>
      <dsp:spPr>
        <a:xfrm>
          <a:off x="4574990" y="0"/>
          <a:ext cx="163259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Franklin Gothic Book" charset="0"/>
            </a:rPr>
            <a:t>Propuestas y medidas de las comunidades autónomas y las entidades locales</a:t>
          </a:r>
          <a:endParaRPr lang="es-ES" sz="1700" kern="1200" dirty="0">
            <a:latin typeface="Franklin Gothic Book" charset="0"/>
          </a:endParaRPr>
        </a:p>
      </dsp:txBody>
      <dsp:txXfrm>
        <a:off x="4622807" y="47817"/>
        <a:ext cx="1536957" cy="3968366"/>
      </dsp:txXfrm>
    </dsp:sp>
    <dsp:sp modelId="{F6295DA1-80FC-4F8B-9D62-0A4F4E31C230}">
      <dsp:nvSpPr>
        <dsp:cNvPr id="0" name=""/>
        <dsp:cNvSpPr/>
      </dsp:nvSpPr>
      <dsp:spPr>
        <a:xfrm>
          <a:off x="6370840" y="1829558"/>
          <a:ext cx="346109" cy="4048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latin typeface="Franklin Gothic Book" charset="0"/>
          </a:endParaRPr>
        </a:p>
      </dsp:txBody>
      <dsp:txXfrm>
        <a:off x="6370840" y="1910534"/>
        <a:ext cx="242276" cy="242930"/>
      </dsp:txXfrm>
    </dsp:sp>
    <dsp:sp modelId="{A7EE23B5-2DB0-4BE7-B584-1E3FCFEE3786}">
      <dsp:nvSpPr>
        <dsp:cNvPr id="0" name=""/>
        <dsp:cNvSpPr/>
      </dsp:nvSpPr>
      <dsp:spPr>
        <a:xfrm>
          <a:off x="6860618" y="0"/>
          <a:ext cx="1632591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Franklin Gothic Book" charset="0"/>
            </a:rPr>
            <a:t>Aprobación de la Estrategia en Conferencia de Presidentes</a:t>
          </a:r>
          <a:endParaRPr lang="es-ES" sz="1700" kern="1200" dirty="0">
            <a:latin typeface="Franklin Gothic Book" charset="0"/>
          </a:endParaRPr>
        </a:p>
      </dsp:txBody>
      <dsp:txXfrm>
        <a:off x="6908435" y="47817"/>
        <a:ext cx="1536957" cy="3968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D590-F70A-449A-A74F-90E4D5F0C90E}">
      <dsp:nvSpPr>
        <dsp:cNvPr id="0" name=""/>
        <dsp:cNvSpPr/>
      </dsp:nvSpPr>
      <dsp:spPr>
        <a:xfrm>
          <a:off x="2591446" y="1555013"/>
          <a:ext cx="1642500" cy="16425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Franklin Gothic Book" charset="0"/>
            </a:rPr>
            <a:t>UNA ALIANZA DE </a:t>
          </a:r>
          <a:br>
            <a:rPr lang="es-ES" sz="2200" b="1" kern="1200" dirty="0" smtClean="0">
              <a:latin typeface="Franklin Gothic Book" charset="0"/>
            </a:rPr>
          </a:br>
          <a:r>
            <a:rPr lang="es-ES" sz="2200" b="1" kern="1200" dirty="0" smtClean="0">
              <a:latin typeface="Franklin Gothic Book" charset="0"/>
            </a:rPr>
            <a:t>PAÍS</a:t>
          </a:r>
          <a:endParaRPr lang="es-ES" sz="2200" b="1" kern="1200" dirty="0">
            <a:latin typeface="Franklin Gothic Book" charset="0"/>
          </a:endParaRPr>
        </a:p>
      </dsp:txBody>
      <dsp:txXfrm>
        <a:off x="2671626" y="1635193"/>
        <a:ext cx="1482140" cy="1482140"/>
      </dsp:txXfrm>
    </dsp:sp>
    <dsp:sp modelId="{15FC66E1-A9D8-4CAA-9738-B3FF562B7B7D}">
      <dsp:nvSpPr>
        <dsp:cNvPr id="0" name=""/>
        <dsp:cNvSpPr/>
      </dsp:nvSpPr>
      <dsp:spPr>
        <a:xfrm rot="16200000">
          <a:off x="3298637" y="1423688"/>
          <a:ext cx="228118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228118" y="1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Franklin Gothic Book" charset="0"/>
          </a:endParaRPr>
        </a:p>
      </dsp:txBody>
      <dsp:txXfrm>
        <a:off x="3406994" y="1435251"/>
        <a:ext cx="11405" cy="11405"/>
      </dsp:txXfrm>
    </dsp:sp>
    <dsp:sp modelId="{6DF35660-2D3D-43B7-8A85-3BE83D3CF1D3}">
      <dsp:nvSpPr>
        <dsp:cNvPr id="0" name=""/>
        <dsp:cNvSpPr/>
      </dsp:nvSpPr>
      <dsp:spPr>
        <a:xfrm>
          <a:off x="2275582" y="17452"/>
          <a:ext cx="2274228" cy="13094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Franklin Gothic Book" charset="0"/>
            </a:rPr>
            <a:t>Rural y Urbana</a:t>
          </a:r>
          <a:endParaRPr lang="es-ES" sz="1200" b="1" kern="1200" dirty="0">
            <a:solidFill>
              <a:schemeClr val="tx1"/>
            </a:solidFill>
            <a:latin typeface="Franklin Gothic Book" charset="0"/>
          </a:endParaRPr>
        </a:p>
      </dsp:txBody>
      <dsp:txXfrm>
        <a:off x="2339504" y="81374"/>
        <a:ext cx="2146384" cy="1181599"/>
      </dsp:txXfrm>
    </dsp:sp>
    <dsp:sp modelId="{59390774-77CE-4B77-ABE3-637309588908}">
      <dsp:nvSpPr>
        <dsp:cNvPr id="0" name=""/>
        <dsp:cNvSpPr/>
      </dsp:nvSpPr>
      <dsp:spPr>
        <a:xfrm rot="70289">
          <a:off x="4233742" y="2379040"/>
          <a:ext cx="318173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18173" y="1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Franklin Gothic Book" charset="0"/>
          </a:endParaRPr>
        </a:p>
      </dsp:txBody>
      <dsp:txXfrm>
        <a:off x="4384874" y="2388352"/>
        <a:ext cx="15908" cy="15908"/>
      </dsp:txXfrm>
    </dsp:sp>
    <dsp:sp modelId="{676CCF93-71B2-45E7-98EE-BB58330C3D6C}">
      <dsp:nvSpPr>
        <dsp:cNvPr id="0" name=""/>
        <dsp:cNvSpPr/>
      </dsp:nvSpPr>
      <dsp:spPr>
        <a:xfrm>
          <a:off x="4551165" y="1768076"/>
          <a:ext cx="2274228" cy="13094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Franklin Gothic Book" charset="0"/>
            </a:rPr>
            <a:t>Intergeneracional</a:t>
          </a:r>
          <a:endParaRPr lang="es-ES" sz="1200" b="1" kern="1200" dirty="0">
            <a:solidFill>
              <a:schemeClr val="tx1"/>
            </a:solidFill>
            <a:latin typeface="Franklin Gothic Book" charset="0"/>
          </a:endParaRPr>
        </a:p>
      </dsp:txBody>
      <dsp:txXfrm>
        <a:off x="4615087" y="1831998"/>
        <a:ext cx="2146384" cy="1181599"/>
      </dsp:txXfrm>
    </dsp:sp>
    <dsp:sp modelId="{920168B4-56FA-43B7-B3E8-512BA09133C2}">
      <dsp:nvSpPr>
        <dsp:cNvPr id="0" name=""/>
        <dsp:cNvSpPr/>
      </dsp:nvSpPr>
      <dsp:spPr>
        <a:xfrm rot="5400000">
          <a:off x="3298637" y="3294306"/>
          <a:ext cx="228118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228118" y="1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Franklin Gothic Book" charset="0"/>
          </a:endParaRPr>
        </a:p>
      </dsp:txBody>
      <dsp:txXfrm>
        <a:off x="3406994" y="3305870"/>
        <a:ext cx="11405" cy="11405"/>
      </dsp:txXfrm>
    </dsp:sp>
    <dsp:sp modelId="{ABBB1469-0748-4C88-AA7C-9AFF64D41ED6}">
      <dsp:nvSpPr>
        <dsp:cNvPr id="0" name=""/>
        <dsp:cNvSpPr/>
      </dsp:nvSpPr>
      <dsp:spPr>
        <a:xfrm>
          <a:off x="2275582" y="3425632"/>
          <a:ext cx="2274228" cy="13094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tx1"/>
              </a:solidFill>
              <a:latin typeface="Franklin Gothic Book" charset="0"/>
            </a:rPr>
            <a:t>Multigobernanza</a:t>
          </a:r>
          <a:r>
            <a:rPr lang="es-ES" sz="1200" b="1" kern="1200" dirty="0" smtClean="0">
              <a:solidFill>
                <a:schemeClr val="tx1"/>
              </a:solidFill>
              <a:latin typeface="Franklin Gothic Book" charset="0"/>
            </a:rPr>
            <a:t> institucional</a:t>
          </a:r>
          <a:r>
            <a:rPr lang="es-ES" sz="1200" kern="1200" dirty="0" smtClean="0">
              <a:solidFill>
                <a:schemeClr val="tx1"/>
              </a:solidFill>
              <a:latin typeface="Franklin Gothic Book" charset="0"/>
            </a:rPr>
            <a:t>:</a:t>
          </a:r>
          <a:br>
            <a:rPr lang="es-ES" sz="1200" kern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Franklin Gothic Book" charset="0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Franklin Gothic Book" charset="0"/>
            </a:rPr>
            <a:t>Gobierno de España, Comunidades Autónomas, Entidades Locales y Unión Europea</a:t>
          </a:r>
          <a:endParaRPr lang="es-ES" sz="1200" kern="1200" dirty="0">
            <a:solidFill>
              <a:schemeClr val="tx1"/>
            </a:solidFill>
            <a:latin typeface="Franklin Gothic Book" charset="0"/>
          </a:endParaRPr>
        </a:p>
      </dsp:txBody>
      <dsp:txXfrm>
        <a:off x="2339504" y="3489554"/>
        <a:ext cx="2146384" cy="1181599"/>
      </dsp:txXfrm>
    </dsp:sp>
    <dsp:sp modelId="{14D2BF70-F273-41C6-A779-47E76DFA7E46}">
      <dsp:nvSpPr>
        <dsp:cNvPr id="0" name=""/>
        <dsp:cNvSpPr/>
      </dsp:nvSpPr>
      <dsp:spPr>
        <a:xfrm rot="10800000">
          <a:off x="2274228" y="2358997"/>
          <a:ext cx="317218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17218" y="17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Franklin Gothic Book" charset="0"/>
          </a:endParaRPr>
        </a:p>
      </dsp:txBody>
      <dsp:txXfrm rot="10800000">
        <a:off x="2424907" y="2368333"/>
        <a:ext cx="15860" cy="15860"/>
      </dsp:txXfrm>
    </dsp:sp>
    <dsp:sp modelId="{8EBF59A4-AD4A-4464-9E5A-D6A4BD2CDA5F}">
      <dsp:nvSpPr>
        <dsp:cNvPr id="0" name=""/>
        <dsp:cNvSpPr/>
      </dsp:nvSpPr>
      <dsp:spPr>
        <a:xfrm>
          <a:off x="0" y="1721542"/>
          <a:ext cx="2274228" cy="13094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Franklin Gothic Book" charset="0"/>
            </a:rPr>
            <a:t>Público - Privada</a:t>
          </a:r>
          <a:endParaRPr lang="es-ES" sz="1200" b="1" kern="1200" dirty="0">
            <a:solidFill>
              <a:schemeClr val="tx1"/>
            </a:solidFill>
            <a:latin typeface="Franklin Gothic Book" charset="0"/>
          </a:endParaRPr>
        </a:p>
      </dsp:txBody>
      <dsp:txXfrm>
        <a:off x="63922" y="1785464"/>
        <a:ext cx="2146384" cy="118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50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1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3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6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16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41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99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0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5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EAC7-562D-47D6-9F62-7B8D580084F7}" type="datetimeFigureOut">
              <a:rPr lang="es-ES" smtClean="0"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B2AC-6CCF-42C4-A8F8-FE5FCCA2E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0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/>
        </p:blipFill>
        <p:spPr>
          <a:xfrm>
            <a:off x="0" y="5680"/>
            <a:ext cx="9144000" cy="6862677"/>
          </a:xfrm>
          <a:prstGeom prst="rect">
            <a:avLst/>
          </a:prstGeom>
        </p:spPr>
      </p:pic>
      <p:sp>
        <p:nvSpPr>
          <p:cNvPr id="13" name="CuadroTexto 4"/>
          <p:cNvSpPr txBox="1"/>
          <p:nvPr/>
        </p:nvSpPr>
        <p:spPr>
          <a:xfrm>
            <a:off x="83184" y="124228"/>
            <a:ext cx="4992872" cy="1360556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ESTRATEGIA NACIONAL FRENTE AL RETO DEMOGRÁFICO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Directrices Generales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</p:txBody>
      </p:sp>
      <p:pic>
        <p:nvPicPr>
          <p:cNvPr id="1027" name="Picture 3" descr="C:\Users\ignacio.molina\Downloads\12-MPTFP\MPTFP.G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1451"/>
            <a:ext cx="3492302" cy="9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33571"/>
              </p:ext>
            </p:extLst>
          </p:nvPr>
        </p:nvGraphicFramePr>
        <p:xfrm>
          <a:off x="482809" y="548680"/>
          <a:ext cx="6883551" cy="2126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27">
                  <a:extLst>
                    <a:ext uri="{9D8B030D-6E8A-4147-A177-3AD203B41FA5}">
                      <a16:colId xmlns="" xmlns:a16="http://schemas.microsoft.com/office/drawing/2014/main" val="1200581191"/>
                    </a:ext>
                  </a:extLst>
                </a:gridCol>
                <a:gridCol w="5708897">
                  <a:extLst>
                    <a:ext uri="{9D8B030D-6E8A-4147-A177-3AD203B41FA5}">
                      <a16:colId xmlns="" xmlns:a16="http://schemas.microsoft.com/office/drawing/2014/main" val="2843280506"/>
                    </a:ext>
                  </a:extLst>
                </a:gridCol>
                <a:gridCol w="587327">
                  <a:extLst>
                    <a:ext uri="{9D8B030D-6E8A-4147-A177-3AD203B41FA5}">
                      <a16:colId xmlns="" xmlns:a16="http://schemas.microsoft.com/office/drawing/2014/main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I. AFRONTAR LA DESPOBLACIÓN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funcionalidad de los territorios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afectados por la despoblación y la baja densidad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Mejorar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competitividad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y facilitar el desarrollo de nuevas actividades económicas y el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fomento del emprendimiento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Favorecer el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asentamiento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y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fijación de población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el medio rural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="" xmlns:a16="http://schemas.microsoft.com/office/drawing/2014/main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5E88216-7E5E-4479-89BC-0F8595421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43011"/>
            <a:ext cx="5724128" cy="38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07719"/>
              </p:ext>
            </p:extLst>
          </p:nvPr>
        </p:nvGraphicFramePr>
        <p:xfrm>
          <a:off x="491549" y="836712"/>
          <a:ext cx="8193648" cy="4316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109">
                  <a:extLst>
                    <a:ext uri="{9D8B030D-6E8A-4147-A177-3AD203B41FA5}">
                      <a16:colId xmlns="" xmlns:a16="http://schemas.microsoft.com/office/drawing/2014/main" val="1200581191"/>
                    </a:ext>
                  </a:extLst>
                </a:gridCol>
                <a:gridCol w="6795430">
                  <a:extLst>
                    <a:ext uri="{9D8B030D-6E8A-4147-A177-3AD203B41FA5}">
                      <a16:colId xmlns="" xmlns:a16="http://schemas.microsoft.com/office/drawing/2014/main" val="2843280506"/>
                    </a:ext>
                  </a:extLst>
                </a:gridCol>
                <a:gridCol w="699109">
                  <a:extLst>
                    <a:ext uri="{9D8B030D-6E8A-4147-A177-3AD203B41FA5}">
                      <a16:colId xmlns="" xmlns:a16="http://schemas.microsoft.com/office/drawing/2014/main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II. AFRONTAR LOS DESEQUILIBRIOS DE NUESTRA PIRÁMIDE DE POBLACIÓN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Coordinar las acciones referidas 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personas mayores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envejecimiento activo y atención a la dependencia,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Apoyar la puesta en marcha de proyectos de desarrollo socioeconómico de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jóvenes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que garanticen el relevo intergeneracional.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Facilitar el desarrollo de proyectos que garanticen la libertad de residencia efectiva de las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mujeres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en el territorio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las condiciones que favorezcan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crianza de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hijas e hijos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que faciliten la equiparación de la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tasa de natalidad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al promedio de la Unión Europea.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la igualdad de oportunidades y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no discriminación de la infancia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por ámbito de residencia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Trabajar, en coordinación con la U.E., para canalizar una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migración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regular y ordenada, y su arraigo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Facilitar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retorno de españolas y españoles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residentes en el exterior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que deseen regresar a España.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="" xmlns:a16="http://schemas.microsoft.com/office/drawing/2014/main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</p:spTree>
    <p:extLst>
      <p:ext uri="{BB962C8B-B14F-4D97-AF65-F5344CB8AC3E}">
        <p14:creationId xmlns:p14="http://schemas.microsoft.com/office/powerpoint/2010/main" val="150197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29756"/>
              </p:ext>
            </p:extLst>
          </p:nvPr>
        </p:nvGraphicFramePr>
        <p:xfrm>
          <a:off x="491549" y="836712"/>
          <a:ext cx="7464828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924">
                  <a:extLst>
                    <a:ext uri="{9D8B030D-6E8A-4147-A177-3AD203B41FA5}">
                      <a16:colId xmlns="" xmlns:a16="http://schemas.microsoft.com/office/drawing/2014/main" val="1200581191"/>
                    </a:ext>
                  </a:extLst>
                </a:gridCol>
                <a:gridCol w="6190980">
                  <a:extLst>
                    <a:ext uri="{9D8B030D-6E8A-4147-A177-3AD203B41FA5}">
                      <a16:colId xmlns="" xmlns:a16="http://schemas.microsoft.com/office/drawing/2014/main" val="2843280506"/>
                    </a:ext>
                  </a:extLst>
                </a:gridCol>
                <a:gridCol w="636924">
                  <a:extLst>
                    <a:ext uri="{9D8B030D-6E8A-4147-A177-3AD203B41FA5}">
                      <a16:colId xmlns="" xmlns:a16="http://schemas.microsoft.com/office/drawing/2014/main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III.     GESTIONAR LOS EFECTOS DE LA POBLACIÓN FLOTANTE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 prestación de servicios básica para la población residente y flotante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el dimensionamiento de las infraestructuras y equipamientos necesarios para el desarrollo socioeconómico sostenible de las áreas con intensos flujos de población flotante.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="" xmlns:a16="http://schemas.microsoft.com/office/drawing/2014/main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B890F2C-3DFD-436F-A182-886F29396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3" y="2780929"/>
            <a:ext cx="5811521" cy="39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4620" y="892415"/>
            <a:ext cx="5508612" cy="30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Uno de los retos de futuro es el </a:t>
            </a:r>
            <a:r>
              <a:rPr lang="es-ES" sz="1350" b="1" spc="-30" dirty="0">
                <a:latin typeface="Franklin Gothic Book" panose="020B0503020102020204" pitchFamily="34" charset="0"/>
              </a:rPr>
              <a:t>cambio demográfico y la despoblación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74835312"/>
              </p:ext>
            </p:extLst>
          </p:nvPr>
        </p:nvGraphicFramePr>
        <p:xfrm>
          <a:off x="179512" y="1196752"/>
          <a:ext cx="44644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" y="6345452"/>
            <a:ext cx="1769506" cy="5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4552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>
                <a:latin typeface="Franklin Gothic Medium" pitchFamily="34" charset="0"/>
              </a:rPr>
              <a:t>El Reto Demográfico en la Agenda del Cambio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671987" cy="24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11560" y="4809278"/>
            <a:ext cx="3637175" cy="103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Pero también hay que entender que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el </a:t>
            </a:r>
            <a:r>
              <a:rPr lang="es-ES" sz="1350" b="1" spc="-30" dirty="0">
                <a:latin typeface="Franklin Gothic Book" panose="020B0503020102020204" pitchFamily="34" charset="0"/>
              </a:rPr>
              <a:t>reto demográfico y la despoblación</a:t>
            </a:r>
            <a:r>
              <a:rPr lang="es-ES" sz="1350" spc="-30" dirty="0">
                <a:latin typeface="Franklin Gothic Book" panose="020B0503020102020204" pitchFamily="34" charset="0"/>
              </a:rPr>
              <a:t/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pueden ser una amenaza a nuestro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modelo socioeconómico y territorial</a:t>
            </a:r>
            <a:endParaRPr lang="es-ES" sz="1350" b="1" spc="-3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>
            <a:extLst>
              <a:ext uri="{FF2B5EF4-FFF2-40B4-BE49-F238E27FC236}">
                <a16:creationId xmlns="" xmlns:a16="http://schemas.microsoft.com/office/drawing/2014/main" id="{522BD906-ABA9-4B10-9879-E763FCE03E4A}"/>
              </a:ext>
            </a:extLst>
          </p:cNvPr>
          <p:cNvSpPr/>
          <p:nvPr/>
        </p:nvSpPr>
        <p:spPr>
          <a:xfrm>
            <a:off x="0" y="15607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 smtClean="0">
                <a:latin typeface="Franklin Gothic Medium" pitchFamily="34" charset="0"/>
              </a:rPr>
              <a:t>Entre otras medidas para afrontar el reto demográfico, destacan</a:t>
            </a:r>
            <a:endParaRPr lang="es-ES" sz="1600" spc="-20" dirty="0">
              <a:latin typeface="Franklin Gothic Medium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67779355"/>
              </p:ext>
            </p:extLst>
          </p:nvPr>
        </p:nvGraphicFramePr>
        <p:xfrm>
          <a:off x="188546" y="620688"/>
          <a:ext cx="870393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6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>
            <a:extLst>
              <a:ext uri="{FF2B5EF4-FFF2-40B4-BE49-F238E27FC236}">
                <a16:creationId xmlns="" xmlns:a16="http://schemas.microsoft.com/office/drawing/2014/main" id="{522BD906-ABA9-4B10-9879-E763FCE03E4A}"/>
              </a:ext>
            </a:extLst>
          </p:cNvPr>
          <p:cNvSpPr/>
          <p:nvPr/>
        </p:nvSpPr>
        <p:spPr>
          <a:xfrm>
            <a:off x="-26970" y="8834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 smtClean="0">
                <a:latin typeface="Franklin Gothic Medium" pitchFamily="34" charset="0"/>
              </a:rPr>
              <a:t>Un paso en un proceso participativo, </a:t>
            </a:r>
            <a:r>
              <a:rPr lang="es-ES" sz="1600" spc="-20" dirty="0" smtClean="0">
                <a:latin typeface="Franklin Gothic Medium" pitchFamily="34" charset="0"/>
              </a:rPr>
              <a:t>para un Proyecto de </a:t>
            </a:r>
            <a:r>
              <a:rPr lang="es-ES" sz="1600" spc="-20" dirty="0" smtClean="0">
                <a:latin typeface="Franklin Gothic Medium" pitchFamily="34" charset="0"/>
              </a:rPr>
              <a:t>País</a:t>
            </a:r>
            <a:endParaRPr lang="es-ES" sz="1600" spc="-20" dirty="0">
              <a:latin typeface="Franklin Gothic Medium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9756198"/>
              </p:ext>
            </p:extLst>
          </p:nvPr>
        </p:nvGraphicFramePr>
        <p:xfrm>
          <a:off x="323528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44920" y="5733256"/>
            <a:ext cx="807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Franklin Gothic Medium" pitchFamily="34" charset="0"/>
              </a:rPr>
              <a:t>Por </a:t>
            </a:r>
            <a:r>
              <a:rPr lang="es-ES" sz="1600" b="1" dirty="0" smtClean="0">
                <a:latin typeface="Franklin Gothic Medium" pitchFamily="34" charset="0"/>
              </a:rPr>
              <a:t>la IGUALDAD, </a:t>
            </a:r>
            <a:r>
              <a:rPr lang="es-ES" sz="1600" b="1" dirty="0" smtClean="0">
                <a:latin typeface="Franklin Gothic Medium" pitchFamily="34" charset="0"/>
              </a:rPr>
              <a:t>la  </a:t>
            </a:r>
            <a:r>
              <a:rPr lang="es-ES" sz="1600" b="1" dirty="0" smtClean="0">
                <a:latin typeface="Franklin Gothic Medium" pitchFamily="34" charset="0"/>
              </a:rPr>
              <a:t>NO DISCRIMINACIÓN, la </a:t>
            </a:r>
            <a:r>
              <a:rPr lang="es-ES" sz="1600" b="1" dirty="0" smtClean="0">
                <a:latin typeface="Franklin Gothic Medium" pitchFamily="34" charset="0"/>
              </a:rPr>
              <a:t>LIBERTAD DE ELEGIR, la </a:t>
            </a:r>
            <a:r>
              <a:rPr lang="es-ES" sz="1600" b="1" dirty="0" smtClean="0">
                <a:latin typeface="Franklin Gothic Medium" pitchFamily="34" charset="0"/>
              </a:rPr>
              <a:t>COHESIÓN SOCIAL, </a:t>
            </a:r>
            <a:r>
              <a:rPr lang="es-ES" sz="1600" b="1" dirty="0" smtClean="0">
                <a:latin typeface="Franklin Gothic Medium" pitchFamily="34" charset="0"/>
              </a:rPr>
              <a:t/>
            </a:r>
            <a:br>
              <a:rPr lang="es-ES" sz="1600" b="1" dirty="0" smtClean="0">
                <a:latin typeface="Franklin Gothic Medium" pitchFamily="34" charset="0"/>
              </a:rPr>
            </a:br>
            <a:r>
              <a:rPr lang="es-ES" sz="1600" b="1" dirty="0" smtClean="0">
                <a:latin typeface="Franklin Gothic Medium" pitchFamily="34" charset="0"/>
              </a:rPr>
              <a:t>la </a:t>
            </a:r>
            <a:r>
              <a:rPr lang="es-ES" sz="1600" b="1" dirty="0" smtClean="0">
                <a:latin typeface="Franklin Gothic Medium" pitchFamily="34" charset="0"/>
              </a:rPr>
              <a:t>VERTEBRACIÓN TERRITORIAL y </a:t>
            </a:r>
            <a:r>
              <a:rPr lang="es-ES" sz="1600" b="1" dirty="0" smtClean="0">
                <a:latin typeface="Franklin Gothic Medium" pitchFamily="34" charset="0"/>
              </a:rPr>
              <a:t>el </a:t>
            </a:r>
            <a:r>
              <a:rPr lang="es-ES" sz="1600" b="1" dirty="0" smtClean="0">
                <a:latin typeface="Franklin Gothic Medium" pitchFamily="34" charset="0"/>
              </a:rPr>
              <a:t>DESARROLLO SOSTENIBLE</a:t>
            </a:r>
            <a:endParaRPr lang="es-ES" sz="1600" dirty="0" smtClean="0">
              <a:latin typeface="Franklin Gothic Medium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96184408"/>
              </p:ext>
            </p:extLst>
          </p:nvPr>
        </p:nvGraphicFramePr>
        <p:xfrm>
          <a:off x="1043608" y="692696"/>
          <a:ext cx="682539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3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/>
        </p:blipFill>
        <p:spPr>
          <a:xfrm>
            <a:off x="0" y="5680"/>
            <a:ext cx="9144000" cy="6862677"/>
          </a:xfrm>
          <a:prstGeom prst="rect">
            <a:avLst/>
          </a:prstGeom>
        </p:spPr>
      </p:pic>
      <p:sp>
        <p:nvSpPr>
          <p:cNvPr id="13" name="CuadroTexto 4"/>
          <p:cNvSpPr txBox="1"/>
          <p:nvPr/>
        </p:nvSpPr>
        <p:spPr>
          <a:xfrm>
            <a:off x="83184" y="124228"/>
            <a:ext cx="4992872" cy="1360556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ESTRATEGIA NACIONAL FRENTE AL RETO DEMOGRÁFICO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Directrices Generales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</p:txBody>
      </p:sp>
      <p:pic>
        <p:nvPicPr>
          <p:cNvPr id="1027" name="Picture 3" descr="C:\Users\ignacio.molina\Downloads\12-MPTFP\MPTFP.G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1451"/>
            <a:ext cx="3492302" cy="9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3306" y="229487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Gobierno de España asume el compromiso de elaborar una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Estrategia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de naturaleza global y transversal, que diseñe una respuesta conjunta de y futuro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5558" y="504356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LA ESTRATEGIA NACIONAL FRENTE AL RETO DEMOGRÁFICO </a:t>
            </a:r>
            <a:br>
              <a:rPr lang="es-ES" spc="-20" dirty="0">
                <a:latin typeface="Franklin Gothic Medium" pitchFamily="34" charset="0"/>
              </a:rPr>
            </a:br>
            <a:r>
              <a:rPr lang="es-ES" spc="-20" dirty="0">
                <a:latin typeface="Franklin Gothic Medium" pitchFamily="34" charset="0"/>
              </a:rPr>
              <a:t>EN EL MARCO DE LA CONFERENCIA DE PRESIDENTES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3306" y="155679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La Estrategia Nacional frente al Reto Demográfico surge de un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Acuerdo de la Conferencia de Presidentes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en enero de 2017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3306" y="3032956"/>
            <a:ext cx="75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La Estrategia se ha de elaborar con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colaboración y cooperación de las comunidades autónomas, las ciudades con Estatuto de Autonomía y las entidades locales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3306" y="3771037"/>
            <a:ext cx="7792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Se enfoca a tres desafíos demográficos: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progresivo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envejecimiento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poblacional,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despoblamiento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territorial,  y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los efectos de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población flotante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1054" y="494116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Con la aprobación de las Directrices Generales, el Gobierno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avanza en el cumplimiento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del Acuerdo de la Conferencia de Presidentes. </a:t>
            </a:r>
          </a:p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Estas Directrices se remitirán a las comunidades autónomas, las ciudades con Estatuto de Autonomía y los representantes de las entidades locales para su discusión junto con sus propias propuestas con el objeto de, finalmente, presentar en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próxima Conferencia de Presidentes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la Estrategia Nacional frente al Reto Demográfico.</a:t>
            </a:r>
          </a:p>
        </p:txBody>
      </p:sp>
    </p:spTree>
    <p:extLst>
      <p:ext uri="{BB962C8B-B14F-4D97-AF65-F5344CB8AC3E}">
        <p14:creationId xmlns:p14="http://schemas.microsoft.com/office/powerpoint/2010/main" val="382816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290472"/>
            <a:ext cx="4091041" cy="10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La última década, por efecto de la </a:t>
            </a:r>
            <a:r>
              <a:rPr lang="es-ES" sz="1400" b="1" dirty="0">
                <a:latin typeface="Franklin Gothic Book" panose="020B0503020102020204" pitchFamily="34" charset="0"/>
              </a:rPr>
              <a:t>crisis económica</a:t>
            </a:r>
            <a:r>
              <a:rPr lang="es-ES" sz="1400" dirty="0">
                <a:latin typeface="Franklin Gothic Book" panose="020B0503020102020204" pitchFamily="34" charset="0"/>
              </a:rPr>
              <a:t>,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intensifica la pérdida de población (en especial de jóvenes y mujeres) en los municipios rurales y en pequeñas y medianas ciudades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" y="1156685"/>
            <a:ext cx="4435614" cy="299297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88024" y="1164971"/>
            <a:ext cx="4032448" cy="13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Y hay que combatir </a:t>
            </a:r>
            <a:r>
              <a:rPr lang="es-ES" sz="1400" b="1" dirty="0">
                <a:latin typeface="Franklin Gothic Book" panose="020B0503020102020204" pitchFamily="34" charset="0"/>
              </a:rPr>
              <a:t>estereotipos</a:t>
            </a:r>
            <a:r>
              <a:rPr lang="es-ES" sz="1400" dirty="0">
                <a:latin typeface="Franklin Gothic Book" panose="020B0503020102020204" pitchFamily="34" charset="0"/>
              </a:rPr>
              <a:t>: 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no sólo es algo del siglo pasado, 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ni es inevitable ni es irreversible,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no es sólo la despoblación rural</a:t>
            </a:r>
          </a:p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- sólo las grandes ciudades generan oportunidades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16407" y="404664"/>
            <a:ext cx="8477901" cy="56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Una parte muy importante de España está afectada por </a:t>
            </a:r>
            <a:r>
              <a:rPr lang="es-ES" sz="1400" b="1" dirty="0">
                <a:latin typeface="Franklin Gothic Book" panose="020B0503020102020204" pitchFamily="34" charset="0"/>
              </a:rPr>
              <a:t>riesgos demográficos</a:t>
            </a:r>
            <a:r>
              <a:rPr lang="es-ES" sz="1400" dirty="0">
                <a:latin typeface="Franklin Gothic Book" panose="020B0503020102020204" pitchFamily="34" charset="0"/>
              </a:rPr>
              <a:t>: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despoblación, envejecimiento, dispersión territorial, masculinización, sobrepoblación estacional...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92" y="3777078"/>
            <a:ext cx="4369553" cy="30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7070" y="4077072"/>
            <a:ext cx="43149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smtClean="0">
                <a:latin typeface="Franklin Gothic Book" panose="020B0503020102020204" pitchFamily="34" charset="0"/>
              </a:rPr>
              <a:t>Municipios con baja y muy baja densidad de población, según los criterios de la Unión Europea (8 y 12,5  </a:t>
            </a:r>
            <a:r>
              <a:rPr lang="es-ES" sz="1050" dirty="0" err="1">
                <a:latin typeface="Franklin Gothic Book" panose="020B0503020102020204" pitchFamily="34" charset="0"/>
              </a:rPr>
              <a:t>hab</a:t>
            </a:r>
            <a:r>
              <a:rPr lang="es-ES" sz="1050" dirty="0">
                <a:latin typeface="Franklin Gothic Book" panose="020B0503020102020204" pitchFamily="34" charset="0"/>
              </a:rPr>
              <a:t>/km²)</a:t>
            </a:r>
            <a:endParaRPr lang="es-ES" sz="1200" dirty="0">
              <a:latin typeface="Franklin Gothic Book" panose="020B0503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13088" y="2649837"/>
            <a:ext cx="4007384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La decadencia socioeconómica y el declive demográfico afecta a una buena parte del territorio nacional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="" xmlns:a16="http://schemas.microsoft.com/office/drawing/2014/main" id="{B1A1E0DB-4B63-46A1-8DE7-EF569C113AF5}"/>
              </a:ext>
            </a:extLst>
          </p:cNvPr>
          <p:cNvSpPr/>
          <p:nvPr/>
        </p:nvSpPr>
        <p:spPr>
          <a:xfrm>
            <a:off x="448026" y="-16943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Una estrategia de país para afrontar los cambios demográficos</a:t>
            </a:r>
          </a:p>
        </p:txBody>
      </p:sp>
    </p:spTree>
    <p:extLst>
      <p:ext uri="{BB962C8B-B14F-4D97-AF65-F5344CB8AC3E}">
        <p14:creationId xmlns:p14="http://schemas.microsoft.com/office/powerpoint/2010/main" val="247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6407" y="404663"/>
            <a:ext cx="8477901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progresivo </a:t>
            </a:r>
            <a:r>
              <a:rPr lang="es-ES" sz="1400" b="1" dirty="0">
                <a:latin typeface="Franklin Gothic Book" panose="020B0503020102020204" pitchFamily="34" charset="0"/>
              </a:rPr>
              <a:t>envejecimiento</a:t>
            </a:r>
            <a:r>
              <a:rPr lang="es-ES" sz="1400" dirty="0">
                <a:latin typeface="Franklin Gothic Book" panose="020B0503020102020204" pitchFamily="34" charset="0"/>
              </a:rPr>
              <a:t> es, en buena medida, un éxito de país, de </a:t>
            </a:r>
            <a:r>
              <a:rPr lang="es-ES" sz="1400" dirty="0" smtClean="0">
                <a:latin typeface="Franklin Gothic Book" panose="020B0503020102020204" pitchFamily="34" charset="0"/>
              </a:rPr>
              <a:t>nuestro Estado de Bienestar, </a:t>
            </a:r>
            <a:r>
              <a:rPr lang="es-ES" sz="1400" dirty="0">
                <a:latin typeface="Franklin Gothic Book" panose="020B0503020102020204" pitchFamily="34" charset="0"/>
              </a:rPr>
              <a:t/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que nos sitúa a la cabeza de la esperanza de vida en la Unión Europea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/>
          <a:stretch/>
        </p:blipFill>
        <p:spPr bwMode="auto">
          <a:xfrm>
            <a:off x="216407" y="1052736"/>
            <a:ext cx="6443825" cy="23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585" y="3662012"/>
            <a:ext cx="4585187" cy="30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3985196"/>
            <a:ext cx="4307449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impacto del envejecimiento en el territorio es desigual, siendo mucho más elevado en los municipios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en riesgo de despoblación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6408" y="5301208"/>
            <a:ext cx="4203178" cy="13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envejecimiento implica intensificar la atención a las personas mayores, adaptar la realidad socioeconómica a  su funcionalidad, y nuevas oportunidades de emprendimiento en el territorio, garantizando el relevo intergeneracional</a:t>
            </a:r>
          </a:p>
        </p:txBody>
      </p:sp>
    </p:spTree>
    <p:extLst>
      <p:ext uri="{BB962C8B-B14F-4D97-AF65-F5344CB8AC3E}">
        <p14:creationId xmlns:p14="http://schemas.microsoft.com/office/powerpoint/2010/main" val="295117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9767" y="804991"/>
            <a:ext cx="8477901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350" spc="-50" dirty="0">
                <a:latin typeface="Franklin Gothic Book" panose="020B0503020102020204" pitchFamily="34" charset="0"/>
              </a:rPr>
              <a:t>Los efectos de la crisis económica, el empleo, la temporalidad y las condiciones laborales, el mercado de la vivienda, las insuficientes medidas de apoyo a la conciliación, entre otros,  provocan el retraso en la emancipación de los jóvenes, la maternidad tardía, y la disminución de los nacimientos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" y="2060848"/>
            <a:ext cx="8096523" cy="32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="" xmlns:a16="http://schemas.microsoft.com/office/drawing/2014/main" id="{E4182B51-185F-42F5-8FAC-090DB1E1E211}"/>
              </a:ext>
            </a:extLst>
          </p:cNvPr>
          <p:cNvSpPr/>
          <p:nvPr/>
        </p:nvSpPr>
        <p:spPr>
          <a:xfrm>
            <a:off x="251520" y="670817"/>
            <a:ext cx="8477901" cy="102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350" spc="-50" dirty="0">
                <a:latin typeface="Franklin Gothic Book" panose="020B0503020102020204" pitchFamily="34" charset="0"/>
              </a:rPr>
              <a:t>El reto demográfico también tiene que afrontar los desafíos territoriales vinculados a los efectos de los movimientos de población en el territorio. La sobrepoblación estacional, en virtud del </a:t>
            </a:r>
            <a:r>
              <a:rPr lang="es-ES" sz="1350" b="1" spc="-50" dirty="0">
                <a:latin typeface="Franklin Gothic Book" panose="020B0503020102020204" pitchFamily="34" charset="0"/>
              </a:rPr>
              <a:t>turismo</a:t>
            </a:r>
            <a:r>
              <a:rPr lang="es-ES" sz="1350" spc="-50" dirty="0">
                <a:latin typeface="Franklin Gothic Book" panose="020B0503020102020204" pitchFamily="34" charset="0"/>
              </a:rPr>
              <a:t>, la </a:t>
            </a:r>
            <a:r>
              <a:rPr lang="es-ES" sz="1350" b="1" spc="-50" dirty="0">
                <a:latin typeface="Franklin Gothic Book" panose="020B0503020102020204" pitchFamily="34" charset="0"/>
              </a:rPr>
              <a:t>actividad agraria </a:t>
            </a:r>
            <a:r>
              <a:rPr lang="es-ES" sz="1350" spc="-50" dirty="0">
                <a:latin typeface="Franklin Gothic Book" panose="020B0503020102020204" pitchFamily="34" charset="0"/>
              </a:rPr>
              <a:t>o la </a:t>
            </a:r>
            <a:r>
              <a:rPr lang="es-ES" sz="1350" b="1" spc="-50" dirty="0">
                <a:latin typeface="Franklin Gothic Book" panose="020B0503020102020204" pitchFamily="34" charset="0"/>
              </a:rPr>
              <a:t>residencia secundaria</a:t>
            </a:r>
            <a:r>
              <a:rPr lang="es-ES" sz="1350" spc="-50" dirty="0">
                <a:latin typeface="Franklin Gothic Book" panose="020B0503020102020204" pitchFamily="34" charset="0"/>
              </a:rPr>
              <a:t>, exige también una consideración dentro de los riesgos demográficos de nuestro país, tanto en las ciudades como en pequeños municipios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F96552D-9250-4EE8-8D28-C76CD07D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7" y="1900378"/>
            <a:ext cx="8252998" cy="47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516" y="1568982"/>
            <a:ext cx="8388932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Afrontar el reto demográfico es, ante todo, una cuestión de </a:t>
            </a:r>
            <a:r>
              <a:rPr lang="es-ES" sz="1350" b="1" spc="-30" dirty="0">
                <a:latin typeface="Franklin Gothic Book" panose="020B0503020102020204" pitchFamily="34" charset="0"/>
              </a:rPr>
              <a:t>igualdad de </a:t>
            </a:r>
            <a:r>
              <a:rPr lang="es-ES" sz="1350" b="1" spc="-30" dirty="0" smtClean="0">
                <a:latin typeface="Franklin Gothic Book" panose="020B0503020102020204" pitchFamily="34" charset="0"/>
              </a:rPr>
              <a:t>oportunidades, no discriminación y libertad para elegir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: </a:t>
            </a:r>
            <a:r>
              <a:rPr lang="es-ES" sz="1350" spc="-30" dirty="0">
                <a:latin typeface="Franklin Gothic Book" panose="020B0503020102020204" pitchFamily="34" charset="0"/>
              </a:rPr>
              <a:t>debemos garantizar el ejercicio de los derechos de las personas, 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mujeres y hombres,  </a:t>
            </a:r>
            <a:r>
              <a:rPr lang="es-ES" sz="1350" spc="-30" dirty="0">
                <a:latin typeface="Franklin Gothic Book" panose="020B0503020102020204" pitchFamily="34" charset="0"/>
              </a:rPr>
              <a:t>jóvenes y mayores, no importa el lugar en el que 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vivan.</a:t>
            </a:r>
            <a:endParaRPr lang="es-ES" sz="1350" spc="-30" dirty="0">
              <a:latin typeface="Franklin Gothic Book" panose="020B05030201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5517" y="2691490"/>
            <a:ext cx="8388932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Es necesario cambiar nuestro modelo productivo; hacer una profunda transición ecológica de nuestra economía; asegurar que los beneficios del crecimiento económico redunden en </a:t>
            </a:r>
            <a:r>
              <a:rPr lang="es-ES" sz="1350" b="1" spc="-30" dirty="0">
                <a:latin typeface="Franklin Gothic Book" panose="020B0503020102020204" pitchFamily="34" charset="0"/>
              </a:rPr>
              <a:t>combatir las brechas de desigualdad y la pobreza</a:t>
            </a:r>
            <a:r>
              <a:rPr lang="es-ES" sz="1350" spc="-30" dirty="0">
                <a:latin typeface="Franklin Gothic Book" panose="020B0503020102020204" pitchFamily="34" charset="0"/>
              </a:rPr>
              <a:t>; asegurar nuestro Estado Social de Derecho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486" y="3813998"/>
            <a:ext cx="8365962" cy="30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Todas las reformas que este país necesita han de tener como principio indispensable la </a:t>
            </a:r>
            <a:r>
              <a:rPr lang="es-ES" sz="1350" b="1" spc="-30" dirty="0">
                <a:latin typeface="Franklin Gothic Book" panose="020B0503020102020204" pitchFamily="34" charset="0"/>
              </a:rPr>
              <a:t>cohesión social y  territorial</a:t>
            </a:r>
            <a:r>
              <a:rPr lang="es-ES" sz="1350" spc="-3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5516" y="4444064"/>
            <a:ext cx="4788532" cy="173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b="1" spc="-30" dirty="0">
                <a:latin typeface="Franklin Gothic Book" panose="020B0503020102020204" pitchFamily="34" charset="0"/>
              </a:rPr>
              <a:t>Agenda 2030 </a:t>
            </a:r>
            <a:r>
              <a:rPr lang="es-ES" sz="1350" spc="-30" dirty="0">
                <a:latin typeface="Franklin Gothic Book" panose="020B0503020102020204" pitchFamily="34" charset="0"/>
              </a:rPr>
              <a:t>y </a:t>
            </a:r>
            <a:r>
              <a:rPr lang="es-ES" sz="1350" b="1" spc="-30" dirty="0">
                <a:latin typeface="Franklin Gothic Book" panose="020B0503020102020204" pitchFamily="34" charset="0"/>
              </a:rPr>
              <a:t>Estrategia Nacional frente al Reto Demográfico </a:t>
            </a:r>
            <a:r>
              <a:rPr lang="es-ES" sz="1350" spc="-30" dirty="0">
                <a:latin typeface="Franklin Gothic Book" panose="020B0503020102020204" pitchFamily="34" charset="0"/>
              </a:rPr>
              <a:t>son dos perspectivas de un mismo Proyecto de País. </a:t>
            </a:r>
          </a:p>
          <a:p>
            <a:pPr algn="just">
              <a:lnSpc>
                <a:spcPct val="114000"/>
              </a:lnSpc>
            </a:pPr>
            <a:endParaRPr lang="es-ES" sz="1350" spc="-30" dirty="0">
              <a:latin typeface="Franklin Gothic Book" panose="020B05030201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Para cumplir los Objetivos de Desarrollo Sostenible (ODS) es imprescindible garantizar la cohesión territorial, y afrontar el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Reto Demográfico se debe enmarcar de forma ineludible en los ODS.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15516" y="692696"/>
            <a:ext cx="8388932" cy="54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El reto demográfico es uno de los cambios estructurales más relevantes: afecta a cuestiones tan básicas como nuestro </a:t>
            </a:r>
            <a:r>
              <a:rPr lang="es-ES" sz="1350" b="1" spc="-30" dirty="0">
                <a:latin typeface="Franklin Gothic Book" panose="020B0503020102020204" pitchFamily="34" charset="0"/>
              </a:rPr>
              <a:t>modelo de convivencia</a:t>
            </a:r>
            <a:r>
              <a:rPr lang="es-ES" sz="1350" spc="-30" dirty="0">
                <a:latin typeface="Franklin Gothic Book" panose="020B0503020102020204" pitchFamily="34" charset="0"/>
              </a:rPr>
              <a:t>, de </a:t>
            </a:r>
            <a:r>
              <a:rPr lang="es-ES" sz="1350" b="1" spc="-30" dirty="0">
                <a:latin typeface="Franklin Gothic Book" panose="020B0503020102020204" pitchFamily="34" charset="0"/>
              </a:rPr>
              <a:t>vertebración territorial </a:t>
            </a:r>
            <a:r>
              <a:rPr lang="es-ES" sz="1350" spc="-30" dirty="0">
                <a:latin typeface="Franklin Gothic Book" panose="020B0503020102020204" pitchFamily="34" charset="0"/>
              </a:rPr>
              <a:t>y de </a:t>
            </a:r>
            <a:r>
              <a:rPr lang="es-ES" sz="1350" b="1" spc="-30" dirty="0">
                <a:latin typeface="Franklin Gothic Book" panose="020B0503020102020204" pitchFamily="34" charset="0"/>
              </a:rPr>
              <a:t>cohesión social</a:t>
            </a:r>
            <a:r>
              <a:rPr lang="es-ES" sz="1350" spc="-3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998340"/>
            <a:ext cx="2592288" cy="7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05981044"/>
              </p:ext>
            </p:extLst>
          </p:nvPr>
        </p:nvGraphicFramePr>
        <p:xfrm>
          <a:off x="1187624" y="980728"/>
          <a:ext cx="6936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43091692-37C9-426B-8656-2B2D9090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10998"/>
              </p:ext>
            </p:extLst>
          </p:nvPr>
        </p:nvGraphicFramePr>
        <p:xfrm>
          <a:off x="352743" y="246218"/>
          <a:ext cx="8438509" cy="183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1200581191"/>
                    </a:ext>
                  </a:extLst>
                </a:gridCol>
                <a:gridCol w="6998509">
                  <a:extLst>
                    <a:ext uri="{9D8B030D-6E8A-4147-A177-3AD203B41FA5}">
                      <a16:colId xmlns="" xmlns:a16="http://schemas.microsoft.com/office/drawing/2014/main" val="28432805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El objetivo general de la Estrategia Nacional frente al Reto Demográfico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Sentar las bases de un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proyecto de país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que garantice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igualdad de oportunidades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el libre ejercicio de los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derechos de ciudadanía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todo el territorio, a través de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coordinación y cooperación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de todas las administraciones públicas,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 aprovechamiento sostenible de los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recursos endógenos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la estrecha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colaboración público – privada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6364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46FA0027-617C-4001-A271-FE090A8EA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94059"/>
              </p:ext>
            </p:extLst>
          </p:nvPr>
        </p:nvGraphicFramePr>
        <p:xfrm>
          <a:off x="352743" y="2461168"/>
          <a:ext cx="8438509" cy="4167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1200581191"/>
                    </a:ext>
                  </a:extLst>
                </a:gridCol>
                <a:gridCol w="6998509">
                  <a:extLst>
                    <a:ext uri="{9D8B030D-6E8A-4147-A177-3AD203B41FA5}">
                      <a16:colId xmlns="" xmlns:a16="http://schemas.microsoft.com/office/drawing/2014/main" val="28432805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Los objetivos transversales: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una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plena conectividad territorial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con una adecuada cobertura de internet de banda ancha y de telefonía móvil en todo el territorio, de acuerdo con la Agenda Digital Europea 2020.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una apropiada prestación de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servicios básicos a toda la población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condiciones de equidad, adaptada a las características de cada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Incorporar el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impacto y la perspectiva demográfica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la elaboración de leyes, planes y programas de inversión, favoreciendo la redistribución territorial en favor de una mayor cohesión social.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Avanzar en la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simplificación normativa y administrativa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para los pequeños municipios, con el fin de facilitar la gestión de los ayuntamientos.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Eliminar los estereotipos y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poner en valor la imagen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la reputación de los territorios más afectados por los riesgos demográficos.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Mejorar los mecanismos para una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mayor colaboración público – privada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potenciando la incorporación de los factores demográficos en la responsabilidad social del sector privado, para convertir todos los territorios en escenarios de oportunidades.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Alinear las líneas de acción y los propósitos de la Estrategia con el cumplimiento de los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Objetivos de Desarrollo Sostenible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de la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Agenda 2030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6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1542</Words>
  <Application>Microsoft Office PowerPoint</Application>
  <PresentationFormat>Presentación en pantalla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Franklin Gothic Medium</vt:lpstr>
      <vt:lpstr>Times New Roman</vt:lpstr>
      <vt:lpstr>Calibri</vt:lpstr>
      <vt:lpstr>Franklin Gothic Book</vt:lpstr>
      <vt:lpstr>Gill Sans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SGAD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Molina</dc:creator>
  <cp:lastModifiedBy>Ignacio Molina</cp:lastModifiedBy>
  <cp:revision>73</cp:revision>
  <cp:lastPrinted>2019-02-13T12:50:08Z</cp:lastPrinted>
  <dcterms:created xsi:type="dcterms:W3CDTF">2019-01-24T10:23:47Z</dcterms:created>
  <dcterms:modified xsi:type="dcterms:W3CDTF">2019-03-28T19:11:09Z</dcterms:modified>
</cp:coreProperties>
</file>