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57" r:id="rId4"/>
    <p:sldId id="262" r:id="rId5"/>
    <p:sldId id="258" r:id="rId6"/>
    <p:sldId id="259" r:id="rId7"/>
    <p:sldId id="261" r:id="rId8"/>
    <p:sldId id="264" r:id="rId9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93E2-546A-41B3-B05F-ACECAEC20B8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55C0BC-4625-4E83-9B63-BBD903514805}">
      <dgm:prSet phldrT="[Texto]"/>
      <dgm:spPr>
        <a:solidFill>
          <a:srgbClr val="00FFFF"/>
        </a:solidFill>
      </dgm:spPr>
      <dgm:t>
        <a:bodyPr/>
        <a:lstStyle/>
        <a:p>
          <a:r>
            <a:rPr lang="es-ES" dirty="0" smtClean="0"/>
            <a:t>Smart </a:t>
          </a:r>
          <a:r>
            <a:rPr lang="es-ES" dirty="0" err="1" smtClean="0"/>
            <a:t>Villages</a:t>
          </a:r>
          <a:endParaRPr lang="es-ES" dirty="0"/>
        </a:p>
      </dgm:t>
    </dgm:pt>
    <dgm:pt modelId="{5BA7E4CF-6714-4968-9150-DE0ED6F2D179}" type="parTrans" cxnId="{1904BC2C-CF49-4702-AD65-1D1E771044FA}">
      <dgm:prSet/>
      <dgm:spPr/>
      <dgm:t>
        <a:bodyPr/>
        <a:lstStyle/>
        <a:p>
          <a:endParaRPr lang="es-ES"/>
        </a:p>
      </dgm:t>
    </dgm:pt>
    <dgm:pt modelId="{EBDD3AF6-7E65-49DD-870E-83F5F4A978CD}" type="sibTrans" cxnId="{1904BC2C-CF49-4702-AD65-1D1E771044FA}">
      <dgm:prSet/>
      <dgm:spPr/>
      <dgm:t>
        <a:bodyPr/>
        <a:lstStyle/>
        <a:p>
          <a:endParaRPr lang="es-ES"/>
        </a:p>
      </dgm:t>
    </dgm:pt>
    <dgm:pt modelId="{465E973A-19F8-4ADB-B7C1-3EDFD9A6DC4C}">
      <dgm:prSet phldrT="[Texto]"/>
      <dgm:spPr/>
      <dgm:t>
        <a:bodyPr/>
        <a:lstStyle/>
        <a:p>
          <a:r>
            <a:rPr lang="es-ES" b="0" dirty="0" smtClean="0">
              <a:solidFill>
                <a:schemeClr val="bg1"/>
              </a:solidFill>
            </a:rPr>
            <a:t>Plan acción: DG </a:t>
          </a:r>
          <a:r>
            <a:rPr lang="es-ES" b="0" dirty="0" err="1" smtClean="0">
              <a:solidFill>
                <a:schemeClr val="bg1"/>
              </a:solidFill>
            </a:rPr>
            <a:t>Agri</a:t>
          </a:r>
          <a:r>
            <a:rPr lang="es-ES" b="0" dirty="0" smtClean="0">
              <a:solidFill>
                <a:schemeClr val="bg1"/>
              </a:solidFill>
            </a:rPr>
            <a:t>, Regio, </a:t>
          </a:r>
          <a:r>
            <a:rPr lang="es-ES" b="0" dirty="0" err="1" smtClean="0">
              <a:solidFill>
                <a:schemeClr val="bg1"/>
              </a:solidFill>
            </a:rPr>
            <a:t>Move</a:t>
          </a:r>
          <a:endParaRPr lang="es-ES" b="0" dirty="0">
            <a:solidFill>
              <a:schemeClr val="bg1"/>
            </a:solidFill>
          </a:endParaRPr>
        </a:p>
      </dgm:t>
    </dgm:pt>
    <dgm:pt modelId="{A1BADFFF-D2F0-4D6C-9F43-34FDA56E2E3A}" type="parTrans" cxnId="{CF333888-3BAF-481B-9065-035F26C752C1}">
      <dgm:prSet/>
      <dgm:spPr/>
      <dgm:t>
        <a:bodyPr/>
        <a:lstStyle/>
        <a:p>
          <a:endParaRPr lang="es-ES"/>
        </a:p>
      </dgm:t>
    </dgm:pt>
    <dgm:pt modelId="{AF29D193-1711-499D-BA42-BEDA6A2206F4}" type="sibTrans" cxnId="{CF333888-3BAF-481B-9065-035F26C752C1}">
      <dgm:prSet/>
      <dgm:spPr/>
      <dgm:t>
        <a:bodyPr/>
        <a:lstStyle/>
        <a:p>
          <a:endParaRPr lang="es-ES"/>
        </a:p>
      </dgm:t>
    </dgm:pt>
    <dgm:pt modelId="{AD51E069-6345-4995-97CC-C26F5F534ADF}">
      <dgm:prSet phldrT="[Texto]"/>
      <dgm:spPr/>
      <dgm:t>
        <a:bodyPr/>
        <a:lstStyle/>
        <a:p>
          <a:r>
            <a:rPr lang="es-ES" dirty="0" smtClean="0"/>
            <a:t>Red Europea de Desarrollo Rural</a:t>
          </a:r>
          <a:endParaRPr lang="es-ES" dirty="0"/>
        </a:p>
      </dgm:t>
    </dgm:pt>
    <dgm:pt modelId="{D30B6458-6764-46CD-ACC0-4E9001FD8A29}" type="parTrans" cxnId="{0B498C13-A021-4265-9A6D-4D00FDA33FD0}">
      <dgm:prSet/>
      <dgm:spPr/>
      <dgm:t>
        <a:bodyPr/>
        <a:lstStyle/>
        <a:p>
          <a:endParaRPr lang="es-ES"/>
        </a:p>
      </dgm:t>
    </dgm:pt>
    <dgm:pt modelId="{3D044254-9696-486B-AD0B-81439CFAAA06}" type="sibTrans" cxnId="{0B498C13-A021-4265-9A6D-4D00FDA33FD0}">
      <dgm:prSet/>
      <dgm:spPr/>
      <dgm:t>
        <a:bodyPr/>
        <a:lstStyle/>
        <a:p>
          <a:endParaRPr lang="es-ES"/>
        </a:p>
      </dgm:t>
    </dgm:pt>
    <dgm:pt modelId="{E9E07544-E03A-44B1-ABAF-CAE922ACCFCB}">
      <dgm:prSet phldrT="[Texto]"/>
      <dgm:spPr/>
      <dgm:t>
        <a:bodyPr/>
        <a:lstStyle/>
        <a:p>
          <a:r>
            <a:rPr lang="es-ES" dirty="0" smtClean="0"/>
            <a:t>Comité Económico y Social Europeo</a:t>
          </a:r>
          <a:endParaRPr lang="es-ES" dirty="0"/>
        </a:p>
      </dgm:t>
    </dgm:pt>
    <dgm:pt modelId="{CBC486AE-BCCE-435F-8282-45F45A0423F3}" type="parTrans" cxnId="{C8FAB07A-1629-478B-AEC6-B65CA13DB25C}">
      <dgm:prSet/>
      <dgm:spPr/>
      <dgm:t>
        <a:bodyPr/>
        <a:lstStyle/>
        <a:p>
          <a:endParaRPr lang="es-ES"/>
        </a:p>
      </dgm:t>
    </dgm:pt>
    <dgm:pt modelId="{D57A577E-3760-45B0-AB32-A4330EC8D654}" type="sibTrans" cxnId="{C8FAB07A-1629-478B-AEC6-B65CA13DB25C}">
      <dgm:prSet/>
      <dgm:spPr/>
      <dgm:t>
        <a:bodyPr/>
        <a:lstStyle/>
        <a:p>
          <a:endParaRPr lang="es-ES"/>
        </a:p>
      </dgm:t>
    </dgm:pt>
    <dgm:pt modelId="{9DA937DC-2492-41D6-99E4-6109F733096E}">
      <dgm:prSet phldrT="[Texto]"/>
      <dgm:spPr/>
      <dgm:t>
        <a:bodyPr/>
        <a:lstStyle/>
        <a:p>
          <a:r>
            <a:rPr lang="es-ES" dirty="0" smtClean="0"/>
            <a:t>Comité de las Regiones</a:t>
          </a:r>
          <a:endParaRPr lang="es-ES" dirty="0"/>
        </a:p>
      </dgm:t>
    </dgm:pt>
    <dgm:pt modelId="{D3321A68-FA9C-4D6B-A075-923FEB81B00E}" type="parTrans" cxnId="{028E5339-C3E5-404E-ABED-FABBB9141227}">
      <dgm:prSet/>
      <dgm:spPr/>
      <dgm:t>
        <a:bodyPr/>
        <a:lstStyle/>
        <a:p>
          <a:endParaRPr lang="es-ES"/>
        </a:p>
      </dgm:t>
    </dgm:pt>
    <dgm:pt modelId="{320C5804-B8C3-4F20-B212-08A61FB75107}" type="sibTrans" cxnId="{028E5339-C3E5-404E-ABED-FABBB9141227}">
      <dgm:prSet/>
      <dgm:spPr/>
      <dgm:t>
        <a:bodyPr/>
        <a:lstStyle/>
        <a:p>
          <a:endParaRPr lang="es-ES"/>
        </a:p>
      </dgm:t>
    </dgm:pt>
    <dgm:pt modelId="{D4D96AE1-6D8F-49B9-9904-624411F50407}" type="pres">
      <dgm:prSet presAssocID="{183293E2-546A-41B3-B05F-ACECAEC20B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92F4B7-F970-48F5-AA5D-651613DAFB3B}" type="pres">
      <dgm:prSet presAssocID="{1255C0BC-4625-4E83-9B63-BBD903514805}" presName="centerShape" presStyleLbl="node0" presStyleIdx="0" presStyleCnt="1"/>
      <dgm:spPr/>
      <dgm:t>
        <a:bodyPr/>
        <a:lstStyle/>
        <a:p>
          <a:endParaRPr lang="es-ES"/>
        </a:p>
      </dgm:t>
    </dgm:pt>
    <dgm:pt modelId="{5789DE04-9E66-4CDF-91E8-5EF9E220A6AF}" type="pres">
      <dgm:prSet presAssocID="{465E973A-19F8-4ADB-B7C1-3EDFD9A6DC4C}" presName="node" presStyleLbl="node1" presStyleIdx="0" presStyleCnt="4" custRadScaleRad="100051" custRadScaleInc="-2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CE232-07B0-4422-8760-0A4242EF2882}" type="pres">
      <dgm:prSet presAssocID="{465E973A-19F8-4ADB-B7C1-3EDFD9A6DC4C}" presName="dummy" presStyleCnt="0"/>
      <dgm:spPr/>
    </dgm:pt>
    <dgm:pt modelId="{A6E1E140-0514-48AE-BAD5-D93B48358A06}" type="pres">
      <dgm:prSet presAssocID="{AF29D193-1711-499D-BA42-BEDA6A2206F4}" presName="sibTrans" presStyleLbl="sibTrans2D1" presStyleIdx="0" presStyleCnt="4"/>
      <dgm:spPr/>
      <dgm:t>
        <a:bodyPr/>
        <a:lstStyle/>
        <a:p>
          <a:endParaRPr lang="es-ES"/>
        </a:p>
      </dgm:t>
    </dgm:pt>
    <dgm:pt modelId="{77DCA0F9-4B41-4F93-92BA-00F61ECA320B}" type="pres">
      <dgm:prSet presAssocID="{AD51E069-6345-4995-97CC-C26F5F534A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0BAD7-365C-4BF2-961C-232409C42AAB}" type="pres">
      <dgm:prSet presAssocID="{AD51E069-6345-4995-97CC-C26F5F534ADF}" presName="dummy" presStyleCnt="0"/>
      <dgm:spPr/>
    </dgm:pt>
    <dgm:pt modelId="{0C08D194-E062-4616-83C6-CC811EFD1DBA}" type="pres">
      <dgm:prSet presAssocID="{3D044254-9696-486B-AD0B-81439CFAAA06}" presName="sibTrans" presStyleLbl="sibTrans2D1" presStyleIdx="1" presStyleCnt="4"/>
      <dgm:spPr/>
      <dgm:t>
        <a:bodyPr/>
        <a:lstStyle/>
        <a:p>
          <a:endParaRPr lang="es-ES"/>
        </a:p>
      </dgm:t>
    </dgm:pt>
    <dgm:pt modelId="{02F4B7D4-54C2-4FDF-9F46-C40C9B1206EC}" type="pres">
      <dgm:prSet presAssocID="{E9E07544-E03A-44B1-ABAF-CAE922ACCF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CF0CB-9BC5-4AD2-8C2C-4CDAF473E28C}" type="pres">
      <dgm:prSet presAssocID="{E9E07544-E03A-44B1-ABAF-CAE922ACCFCB}" presName="dummy" presStyleCnt="0"/>
      <dgm:spPr/>
    </dgm:pt>
    <dgm:pt modelId="{D65D3DD0-BBC7-4BF7-B08B-244BC1770234}" type="pres">
      <dgm:prSet presAssocID="{D57A577E-3760-45B0-AB32-A4330EC8D65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94EB93A-3793-47D3-A374-51DE9F5F4F7E}" type="pres">
      <dgm:prSet presAssocID="{9DA937DC-2492-41D6-99E4-6109F73309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2C80A9-E3F5-4A01-A36A-FD7C398B29D7}" type="pres">
      <dgm:prSet presAssocID="{9DA937DC-2492-41D6-99E4-6109F733096E}" presName="dummy" presStyleCnt="0"/>
      <dgm:spPr/>
    </dgm:pt>
    <dgm:pt modelId="{54063E84-5A76-48E6-9A4D-6D5BAE630EA2}" type="pres">
      <dgm:prSet presAssocID="{320C5804-B8C3-4F20-B212-08A61FB75107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1904BC2C-CF49-4702-AD65-1D1E771044FA}" srcId="{183293E2-546A-41B3-B05F-ACECAEC20B80}" destId="{1255C0BC-4625-4E83-9B63-BBD903514805}" srcOrd="0" destOrd="0" parTransId="{5BA7E4CF-6714-4968-9150-DE0ED6F2D179}" sibTransId="{EBDD3AF6-7E65-49DD-870E-83F5F4A978CD}"/>
    <dgm:cxn modelId="{A38F5581-7014-42DE-8446-0DE98D58707F}" type="presOf" srcId="{3D044254-9696-486B-AD0B-81439CFAAA06}" destId="{0C08D194-E062-4616-83C6-CC811EFD1DBA}" srcOrd="0" destOrd="0" presId="urn:microsoft.com/office/officeart/2005/8/layout/radial6"/>
    <dgm:cxn modelId="{B57AA686-2D11-48FF-B04F-73AFA287F043}" type="presOf" srcId="{AD51E069-6345-4995-97CC-C26F5F534ADF}" destId="{77DCA0F9-4B41-4F93-92BA-00F61ECA320B}" srcOrd="0" destOrd="0" presId="urn:microsoft.com/office/officeart/2005/8/layout/radial6"/>
    <dgm:cxn modelId="{C7923BE2-3F41-4718-B8EC-F4A8942AE793}" type="presOf" srcId="{465E973A-19F8-4ADB-B7C1-3EDFD9A6DC4C}" destId="{5789DE04-9E66-4CDF-91E8-5EF9E220A6AF}" srcOrd="0" destOrd="0" presId="urn:microsoft.com/office/officeart/2005/8/layout/radial6"/>
    <dgm:cxn modelId="{0D5EDAAF-65C7-4326-B4CB-DC9087D82509}" type="presOf" srcId="{AF29D193-1711-499D-BA42-BEDA6A2206F4}" destId="{A6E1E140-0514-48AE-BAD5-D93B48358A06}" srcOrd="0" destOrd="0" presId="urn:microsoft.com/office/officeart/2005/8/layout/radial6"/>
    <dgm:cxn modelId="{028E5339-C3E5-404E-ABED-FABBB9141227}" srcId="{1255C0BC-4625-4E83-9B63-BBD903514805}" destId="{9DA937DC-2492-41D6-99E4-6109F733096E}" srcOrd="3" destOrd="0" parTransId="{D3321A68-FA9C-4D6B-A075-923FEB81B00E}" sibTransId="{320C5804-B8C3-4F20-B212-08A61FB75107}"/>
    <dgm:cxn modelId="{6E4E96CF-FCC3-45E5-9D6C-E4EAD54A15A8}" type="presOf" srcId="{E9E07544-E03A-44B1-ABAF-CAE922ACCFCB}" destId="{02F4B7D4-54C2-4FDF-9F46-C40C9B1206EC}" srcOrd="0" destOrd="0" presId="urn:microsoft.com/office/officeart/2005/8/layout/radial6"/>
    <dgm:cxn modelId="{0B498C13-A021-4265-9A6D-4D00FDA33FD0}" srcId="{1255C0BC-4625-4E83-9B63-BBD903514805}" destId="{AD51E069-6345-4995-97CC-C26F5F534ADF}" srcOrd="1" destOrd="0" parTransId="{D30B6458-6764-46CD-ACC0-4E9001FD8A29}" sibTransId="{3D044254-9696-486B-AD0B-81439CFAAA06}"/>
    <dgm:cxn modelId="{C8FAB07A-1629-478B-AEC6-B65CA13DB25C}" srcId="{1255C0BC-4625-4E83-9B63-BBD903514805}" destId="{E9E07544-E03A-44B1-ABAF-CAE922ACCFCB}" srcOrd="2" destOrd="0" parTransId="{CBC486AE-BCCE-435F-8282-45F45A0423F3}" sibTransId="{D57A577E-3760-45B0-AB32-A4330EC8D654}"/>
    <dgm:cxn modelId="{6C14B9F1-CCD4-4FA3-9944-DA8EC55CCDB0}" type="presOf" srcId="{320C5804-B8C3-4F20-B212-08A61FB75107}" destId="{54063E84-5A76-48E6-9A4D-6D5BAE630EA2}" srcOrd="0" destOrd="0" presId="urn:microsoft.com/office/officeart/2005/8/layout/radial6"/>
    <dgm:cxn modelId="{CF333888-3BAF-481B-9065-035F26C752C1}" srcId="{1255C0BC-4625-4E83-9B63-BBD903514805}" destId="{465E973A-19F8-4ADB-B7C1-3EDFD9A6DC4C}" srcOrd="0" destOrd="0" parTransId="{A1BADFFF-D2F0-4D6C-9F43-34FDA56E2E3A}" sibTransId="{AF29D193-1711-499D-BA42-BEDA6A2206F4}"/>
    <dgm:cxn modelId="{DF834713-FA8B-4CF9-B9A7-45BD6FD4847E}" type="presOf" srcId="{9DA937DC-2492-41D6-99E4-6109F733096E}" destId="{694EB93A-3793-47D3-A374-51DE9F5F4F7E}" srcOrd="0" destOrd="0" presId="urn:microsoft.com/office/officeart/2005/8/layout/radial6"/>
    <dgm:cxn modelId="{70D76612-26E0-4696-8A6F-1DAE04158041}" type="presOf" srcId="{D57A577E-3760-45B0-AB32-A4330EC8D654}" destId="{D65D3DD0-BBC7-4BF7-B08B-244BC1770234}" srcOrd="0" destOrd="0" presId="urn:microsoft.com/office/officeart/2005/8/layout/radial6"/>
    <dgm:cxn modelId="{DF964445-5B97-4131-901A-688C2A41B3A0}" type="presOf" srcId="{1255C0BC-4625-4E83-9B63-BBD903514805}" destId="{7492F4B7-F970-48F5-AA5D-651613DAFB3B}" srcOrd="0" destOrd="0" presId="urn:microsoft.com/office/officeart/2005/8/layout/radial6"/>
    <dgm:cxn modelId="{6021EECE-B0E9-4180-84B9-9DBE286D0D40}" type="presOf" srcId="{183293E2-546A-41B3-B05F-ACECAEC20B80}" destId="{D4D96AE1-6D8F-49B9-9904-624411F50407}" srcOrd="0" destOrd="0" presId="urn:microsoft.com/office/officeart/2005/8/layout/radial6"/>
    <dgm:cxn modelId="{E87AAF0A-7F45-44A6-B055-5707E28B54F7}" type="presParOf" srcId="{D4D96AE1-6D8F-49B9-9904-624411F50407}" destId="{7492F4B7-F970-48F5-AA5D-651613DAFB3B}" srcOrd="0" destOrd="0" presId="urn:microsoft.com/office/officeart/2005/8/layout/radial6"/>
    <dgm:cxn modelId="{73EAC6F3-76F8-4474-BDA8-D5FB73FBF508}" type="presParOf" srcId="{D4D96AE1-6D8F-49B9-9904-624411F50407}" destId="{5789DE04-9E66-4CDF-91E8-5EF9E220A6AF}" srcOrd="1" destOrd="0" presId="urn:microsoft.com/office/officeart/2005/8/layout/radial6"/>
    <dgm:cxn modelId="{6BF715FB-52B7-43F3-B7B6-48D322459890}" type="presParOf" srcId="{D4D96AE1-6D8F-49B9-9904-624411F50407}" destId="{6FFCE232-07B0-4422-8760-0A4242EF2882}" srcOrd="2" destOrd="0" presId="urn:microsoft.com/office/officeart/2005/8/layout/radial6"/>
    <dgm:cxn modelId="{AA737133-9E64-4405-9461-A5080AB09B7D}" type="presParOf" srcId="{D4D96AE1-6D8F-49B9-9904-624411F50407}" destId="{A6E1E140-0514-48AE-BAD5-D93B48358A06}" srcOrd="3" destOrd="0" presId="urn:microsoft.com/office/officeart/2005/8/layout/radial6"/>
    <dgm:cxn modelId="{54F894E7-97E6-4414-9BE9-142F1EDC8464}" type="presParOf" srcId="{D4D96AE1-6D8F-49B9-9904-624411F50407}" destId="{77DCA0F9-4B41-4F93-92BA-00F61ECA320B}" srcOrd="4" destOrd="0" presId="urn:microsoft.com/office/officeart/2005/8/layout/radial6"/>
    <dgm:cxn modelId="{D8127B6C-B0A5-494F-AA54-DF494575DAB3}" type="presParOf" srcId="{D4D96AE1-6D8F-49B9-9904-624411F50407}" destId="{AD00BAD7-365C-4BF2-961C-232409C42AAB}" srcOrd="5" destOrd="0" presId="urn:microsoft.com/office/officeart/2005/8/layout/radial6"/>
    <dgm:cxn modelId="{1F318B76-7AF6-4560-B5BA-AFF4259BC741}" type="presParOf" srcId="{D4D96AE1-6D8F-49B9-9904-624411F50407}" destId="{0C08D194-E062-4616-83C6-CC811EFD1DBA}" srcOrd="6" destOrd="0" presId="urn:microsoft.com/office/officeart/2005/8/layout/radial6"/>
    <dgm:cxn modelId="{5DEE0E1E-E833-47E8-B5A0-DA27DE17B360}" type="presParOf" srcId="{D4D96AE1-6D8F-49B9-9904-624411F50407}" destId="{02F4B7D4-54C2-4FDF-9F46-C40C9B1206EC}" srcOrd="7" destOrd="0" presId="urn:microsoft.com/office/officeart/2005/8/layout/radial6"/>
    <dgm:cxn modelId="{36FB74B4-85A7-4CAF-B679-69A20603F9DA}" type="presParOf" srcId="{D4D96AE1-6D8F-49B9-9904-624411F50407}" destId="{5BECF0CB-9BC5-4AD2-8C2C-4CDAF473E28C}" srcOrd="8" destOrd="0" presId="urn:microsoft.com/office/officeart/2005/8/layout/radial6"/>
    <dgm:cxn modelId="{262F456F-8CD2-4729-BE34-3CDC63A17F26}" type="presParOf" srcId="{D4D96AE1-6D8F-49B9-9904-624411F50407}" destId="{D65D3DD0-BBC7-4BF7-B08B-244BC1770234}" srcOrd="9" destOrd="0" presId="urn:microsoft.com/office/officeart/2005/8/layout/radial6"/>
    <dgm:cxn modelId="{7DA93586-EA3C-40E5-A275-06443D9407C8}" type="presParOf" srcId="{D4D96AE1-6D8F-49B9-9904-624411F50407}" destId="{694EB93A-3793-47D3-A374-51DE9F5F4F7E}" srcOrd="10" destOrd="0" presId="urn:microsoft.com/office/officeart/2005/8/layout/radial6"/>
    <dgm:cxn modelId="{0DD25650-3946-4626-8A3A-FA65FF5C808E}" type="presParOf" srcId="{D4D96AE1-6D8F-49B9-9904-624411F50407}" destId="{552C80A9-E3F5-4A01-A36A-FD7C398B29D7}" srcOrd="11" destOrd="0" presId="urn:microsoft.com/office/officeart/2005/8/layout/radial6"/>
    <dgm:cxn modelId="{DBFAD64D-A6C0-453B-B264-35C54481F024}" type="presParOf" srcId="{D4D96AE1-6D8F-49B9-9904-624411F50407}" destId="{54063E84-5A76-48E6-9A4D-6D5BAE630E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63E84-5A76-48E6-9A4D-6D5BAE630EA2}">
      <dsp:nvSpPr>
        <dsp:cNvPr id="0" name=""/>
        <dsp:cNvSpPr/>
      </dsp:nvSpPr>
      <dsp:spPr>
        <a:xfrm>
          <a:off x="1624111" y="407473"/>
          <a:ext cx="2728440" cy="2728440"/>
        </a:xfrm>
        <a:prstGeom prst="blockArc">
          <a:avLst>
            <a:gd name="adj1" fmla="val 10798996"/>
            <a:gd name="adj2" fmla="val 16156508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D3DD0-BBC7-4BF7-B08B-244BC1770234}">
      <dsp:nvSpPr>
        <dsp:cNvPr id="0" name=""/>
        <dsp:cNvSpPr/>
      </dsp:nvSpPr>
      <dsp:spPr>
        <a:xfrm>
          <a:off x="1624111" y="407863"/>
          <a:ext cx="2728440" cy="272844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8D194-E062-4616-83C6-CC811EFD1DBA}">
      <dsp:nvSpPr>
        <dsp:cNvPr id="0" name=""/>
        <dsp:cNvSpPr/>
      </dsp:nvSpPr>
      <dsp:spPr>
        <a:xfrm>
          <a:off x="1624111" y="407863"/>
          <a:ext cx="2728440" cy="272844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1E140-0514-48AE-BAD5-D93B48358A06}">
      <dsp:nvSpPr>
        <dsp:cNvPr id="0" name=""/>
        <dsp:cNvSpPr/>
      </dsp:nvSpPr>
      <dsp:spPr>
        <a:xfrm>
          <a:off x="1624111" y="407473"/>
          <a:ext cx="2728440" cy="2728440"/>
        </a:xfrm>
        <a:prstGeom prst="blockArc">
          <a:avLst>
            <a:gd name="adj1" fmla="val 16156508"/>
            <a:gd name="adj2" fmla="val 100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2F4B7-F970-48F5-AA5D-651613DAFB3B}">
      <dsp:nvSpPr>
        <dsp:cNvPr id="0" name=""/>
        <dsp:cNvSpPr/>
      </dsp:nvSpPr>
      <dsp:spPr>
        <a:xfrm>
          <a:off x="2360899" y="1144650"/>
          <a:ext cx="1254865" cy="1254865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Smart </a:t>
          </a:r>
          <a:r>
            <a:rPr lang="es-ES" sz="2100" kern="1200" dirty="0" err="1" smtClean="0"/>
            <a:t>Villages</a:t>
          </a:r>
          <a:endParaRPr lang="es-ES" sz="2100" kern="1200" dirty="0"/>
        </a:p>
      </dsp:txBody>
      <dsp:txXfrm>
        <a:off x="2544670" y="1328421"/>
        <a:ext cx="887323" cy="887323"/>
      </dsp:txXfrm>
    </dsp:sp>
    <dsp:sp modelId="{5789DE04-9E66-4CDF-91E8-5EF9E220A6AF}">
      <dsp:nvSpPr>
        <dsp:cNvPr id="0" name=""/>
        <dsp:cNvSpPr/>
      </dsp:nvSpPr>
      <dsp:spPr>
        <a:xfrm>
          <a:off x="2532270" y="0"/>
          <a:ext cx="878406" cy="87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chemeClr val="bg1"/>
              </a:solidFill>
            </a:rPr>
            <a:t>Plan acción: DG </a:t>
          </a:r>
          <a:r>
            <a:rPr lang="es-ES" sz="1000" b="0" kern="1200" dirty="0" err="1" smtClean="0">
              <a:solidFill>
                <a:schemeClr val="bg1"/>
              </a:solidFill>
            </a:rPr>
            <a:t>Agri</a:t>
          </a:r>
          <a:r>
            <a:rPr lang="es-ES" sz="1000" b="0" kern="1200" dirty="0" smtClean="0">
              <a:solidFill>
                <a:schemeClr val="bg1"/>
              </a:solidFill>
            </a:rPr>
            <a:t>, Regio, </a:t>
          </a:r>
          <a:r>
            <a:rPr lang="es-ES" sz="1000" b="0" kern="1200" dirty="0" err="1" smtClean="0">
              <a:solidFill>
                <a:schemeClr val="bg1"/>
              </a:solidFill>
            </a:rPr>
            <a:t>Move</a:t>
          </a:r>
          <a:endParaRPr lang="es-ES" sz="1000" b="0" kern="1200" dirty="0">
            <a:solidFill>
              <a:schemeClr val="bg1"/>
            </a:solidFill>
          </a:endParaRPr>
        </a:p>
      </dsp:txBody>
      <dsp:txXfrm>
        <a:off x="2660910" y="128640"/>
        <a:ext cx="621126" cy="621126"/>
      </dsp:txXfrm>
    </dsp:sp>
    <dsp:sp modelId="{77DCA0F9-4B41-4F93-92BA-00F61ECA320B}">
      <dsp:nvSpPr>
        <dsp:cNvPr id="0" name=""/>
        <dsp:cNvSpPr/>
      </dsp:nvSpPr>
      <dsp:spPr>
        <a:xfrm>
          <a:off x="3881726" y="1332880"/>
          <a:ext cx="878406" cy="87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Red Europea de Desarrollo Rural</a:t>
          </a:r>
          <a:endParaRPr lang="es-ES" sz="1000" kern="1200" dirty="0"/>
        </a:p>
      </dsp:txBody>
      <dsp:txXfrm>
        <a:off x="4010366" y="1461520"/>
        <a:ext cx="621126" cy="621126"/>
      </dsp:txXfrm>
    </dsp:sp>
    <dsp:sp modelId="{02F4B7D4-54C2-4FDF-9F46-C40C9B1206EC}">
      <dsp:nvSpPr>
        <dsp:cNvPr id="0" name=""/>
        <dsp:cNvSpPr/>
      </dsp:nvSpPr>
      <dsp:spPr>
        <a:xfrm>
          <a:off x="2549128" y="2665478"/>
          <a:ext cx="878406" cy="87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Comité Económico y Social Europeo</a:t>
          </a:r>
          <a:endParaRPr lang="es-ES" sz="1000" kern="1200" dirty="0"/>
        </a:p>
      </dsp:txBody>
      <dsp:txXfrm>
        <a:off x="2677768" y="2794118"/>
        <a:ext cx="621126" cy="621126"/>
      </dsp:txXfrm>
    </dsp:sp>
    <dsp:sp modelId="{694EB93A-3793-47D3-A374-51DE9F5F4F7E}">
      <dsp:nvSpPr>
        <dsp:cNvPr id="0" name=""/>
        <dsp:cNvSpPr/>
      </dsp:nvSpPr>
      <dsp:spPr>
        <a:xfrm>
          <a:off x="1216531" y="1332880"/>
          <a:ext cx="878406" cy="87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Comité de las Regiones</a:t>
          </a:r>
          <a:endParaRPr lang="es-ES" sz="1000" kern="1200" dirty="0"/>
        </a:p>
      </dsp:txBody>
      <dsp:txXfrm>
        <a:off x="1345171" y="1461520"/>
        <a:ext cx="621126" cy="62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83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28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93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06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6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4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4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4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1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85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30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1B2D-17D8-41DA-A7C8-D3DEFCBD29E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5980-21E3-415C-B773-B2964733DF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8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Un_KbY-4JJ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endParaRPr lang="es-ES" b="1" dirty="0" smtClean="0">
              <a:solidFill>
                <a:srgbClr val="00FFFF"/>
              </a:solidFill>
            </a:endParaRPr>
          </a:p>
          <a:p>
            <a:pPr marL="0" indent="0" algn="r">
              <a:buNone/>
            </a:pPr>
            <a:endParaRPr lang="es-ES" b="1" dirty="0">
              <a:solidFill>
                <a:srgbClr val="00FFFF"/>
              </a:solidFill>
            </a:endParaRPr>
          </a:p>
          <a:p>
            <a:pPr marL="0" indent="0" algn="r">
              <a:buNone/>
            </a:pPr>
            <a:r>
              <a:rPr lang="es-ES" b="1" dirty="0" smtClean="0">
                <a:solidFill>
                  <a:srgbClr val="00FFFF"/>
                </a:solidFill>
              </a:rPr>
              <a:t>Smart </a:t>
            </a:r>
            <a:r>
              <a:rPr lang="es-ES" b="1" dirty="0" err="1" smtClean="0">
                <a:solidFill>
                  <a:srgbClr val="00FFFF"/>
                </a:solidFill>
              </a:rPr>
              <a:t>Villages</a:t>
            </a:r>
            <a:endParaRPr lang="es-ES" b="1" dirty="0" smtClean="0">
              <a:solidFill>
                <a:srgbClr val="00FFFF"/>
              </a:solidFill>
            </a:endParaRPr>
          </a:p>
          <a:p>
            <a:pPr marL="0" indent="0" algn="r">
              <a:buNone/>
            </a:pPr>
            <a:r>
              <a:rPr lang="es-ES" sz="2000" dirty="0" smtClean="0"/>
              <a:t>María José Murciano Sánchez</a:t>
            </a:r>
          </a:p>
          <a:p>
            <a:pPr marL="0" indent="0" algn="r">
              <a:buNone/>
            </a:pPr>
            <a:r>
              <a:rPr lang="es-ES" sz="2000" dirty="0" smtClean="0"/>
              <a:t>7 Noviembre 2017. CENCA</a:t>
            </a:r>
          </a:p>
          <a:p>
            <a:pPr marL="0" indent="0" algn="r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034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992888" cy="3312368"/>
          </a:xfrm>
        </p:spPr>
        <p:txBody>
          <a:bodyPr>
            <a:normAutofit/>
          </a:bodyPr>
          <a:lstStyle/>
          <a:p>
            <a:pPr algn="l"/>
            <a:endParaRPr lang="es-ES" sz="2000" dirty="0" smtClean="0">
              <a:solidFill>
                <a:schemeClr val="tx1"/>
              </a:solidFill>
            </a:endParaRPr>
          </a:p>
          <a:p>
            <a:pPr algn="l"/>
            <a:endParaRPr 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1\AppData\Local\Microsoft\Windows\Temporary Internet Files\Content.IE5\LN4JNMXH\Solar-Pannel-hut-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0088"/>
            <a:ext cx="2952328" cy="13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10500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FFFF"/>
                </a:solidFill>
              </a:rPr>
              <a:t>                   </a:t>
            </a:r>
            <a:r>
              <a:rPr lang="es-ES" sz="2400" dirty="0" smtClean="0"/>
              <a:t>Definición de </a:t>
            </a:r>
            <a:r>
              <a:rPr lang="es-ES" sz="2400" b="1" dirty="0" smtClean="0">
                <a:solidFill>
                  <a:srgbClr val="00FFFF"/>
                </a:solidFill>
              </a:rPr>
              <a:t>S</a:t>
            </a:r>
            <a:r>
              <a:rPr lang="es-ES" sz="2400" dirty="0" smtClean="0"/>
              <a:t>mart </a:t>
            </a:r>
            <a:r>
              <a:rPr lang="es-ES" sz="2400" b="1" dirty="0" err="1" smtClean="0">
                <a:solidFill>
                  <a:srgbClr val="00FFFF"/>
                </a:solidFill>
              </a:rPr>
              <a:t>V</a:t>
            </a:r>
            <a:r>
              <a:rPr lang="es-ES" sz="2400" dirty="0" err="1" smtClean="0"/>
              <a:t>illages</a:t>
            </a:r>
            <a:endParaRPr lang="es-ES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508104" y="78008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00FFFF"/>
                </a:solidFill>
              </a:rPr>
              <a:t>Smart </a:t>
            </a:r>
            <a:r>
              <a:rPr lang="es-ES" b="1" u="sng" dirty="0" err="1">
                <a:solidFill>
                  <a:srgbClr val="00FFFF"/>
                </a:solidFill>
              </a:rPr>
              <a:t>Villages</a:t>
            </a:r>
            <a:r>
              <a:rPr lang="es-ES" b="1" u="sng" dirty="0">
                <a:solidFill>
                  <a:srgbClr val="00FFFF"/>
                </a:solidFill>
              </a:rPr>
              <a:t>: </a:t>
            </a:r>
            <a:r>
              <a:rPr lang="es-ES" dirty="0"/>
              <a:t>Revitalizar servicios rurales a través de la innovación social y digital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544522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/>
              <a:t>Puntos </a:t>
            </a:r>
            <a:r>
              <a:rPr lang="es-ES" b="1" u="sng" dirty="0" smtClean="0"/>
              <a:t>Clave:</a:t>
            </a:r>
            <a:r>
              <a:rPr lang="es-ES" b="1" dirty="0" smtClean="0"/>
              <a:t> </a:t>
            </a:r>
            <a:r>
              <a:rPr lang="es-ES" dirty="0" smtClean="0"/>
              <a:t>tecnología</a:t>
            </a:r>
            <a:r>
              <a:rPr lang="es-ES" dirty="0"/>
              <a:t>, buena gobernanza, implicación ciudadana </a:t>
            </a:r>
            <a:r>
              <a:rPr lang="es-ES" dirty="0" smtClean="0"/>
              <a:t>y transversalidad </a:t>
            </a:r>
            <a:r>
              <a:rPr lang="es-ES" dirty="0"/>
              <a:t>en la aplicación.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34272" y="5445224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 smtClean="0"/>
              <a:t>Phil </a:t>
            </a:r>
            <a:r>
              <a:rPr lang="es-ES" b="1" u="sng" dirty="0" err="1" smtClean="0"/>
              <a:t>Hogan</a:t>
            </a:r>
            <a:r>
              <a:rPr lang="es-ES" b="1" u="sng" dirty="0" smtClean="0"/>
              <a:t>: </a:t>
            </a:r>
            <a:r>
              <a:rPr lang="es-ES" u="sng" dirty="0" smtClean="0"/>
              <a:t>Smart </a:t>
            </a:r>
            <a:r>
              <a:rPr lang="es-ES" u="sng" dirty="0" err="1" smtClean="0"/>
              <a:t>village</a:t>
            </a:r>
            <a:r>
              <a:rPr lang="es-ES" u="sng" dirty="0" smtClean="0"/>
              <a:t> “noes </a:t>
            </a:r>
            <a:r>
              <a:rPr lang="es-ES" u="sng" dirty="0" err="1" smtClean="0"/>
              <a:t>unatallaunica</a:t>
            </a:r>
            <a:r>
              <a:rPr lang="es-ES" u="sng" dirty="0" smtClean="0"/>
              <a:t> </a:t>
            </a:r>
            <a:r>
              <a:rPr lang="es-ES" u="sng" dirty="0" err="1" smtClean="0"/>
              <a:t>quesolucioneTODO</a:t>
            </a:r>
            <a:r>
              <a:rPr lang="es-ES" u="sng" dirty="0" smtClean="0"/>
              <a:t>”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53471381"/>
              </p:ext>
            </p:extLst>
          </p:nvPr>
        </p:nvGraphicFramePr>
        <p:xfrm>
          <a:off x="1547664" y="1703418"/>
          <a:ext cx="5976664" cy="354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08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2700" dirty="0" smtClean="0"/>
              <a:t> El papel de la Política de Desarrollo Rural para “</a:t>
            </a:r>
            <a:r>
              <a:rPr lang="es-ES" sz="2700" b="1" dirty="0" smtClean="0">
                <a:solidFill>
                  <a:srgbClr val="00FFFF"/>
                </a:solidFill>
              </a:rPr>
              <a:t>S</a:t>
            </a:r>
            <a:r>
              <a:rPr lang="es-ES" sz="2700" dirty="0" smtClean="0"/>
              <a:t>mart </a:t>
            </a:r>
            <a:r>
              <a:rPr lang="es-ES" sz="2700" b="1" dirty="0" err="1" smtClean="0">
                <a:solidFill>
                  <a:srgbClr val="00FFFF"/>
                </a:solidFill>
              </a:rPr>
              <a:t>V</a:t>
            </a:r>
            <a:r>
              <a:rPr lang="es-ES" sz="2700" dirty="0" err="1" smtClean="0"/>
              <a:t>illages</a:t>
            </a:r>
            <a:r>
              <a:rPr lang="es-ES" sz="2700" dirty="0" smtClean="0"/>
              <a:t>”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36504"/>
          </a:xfrm>
        </p:spPr>
        <p:txBody>
          <a:bodyPr>
            <a:normAutofit/>
          </a:bodyPr>
          <a:lstStyle/>
          <a:p>
            <a:endParaRPr lang="es-ES" sz="1800" dirty="0" smtClean="0"/>
          </a:p>
          <a:p>
            <a:r>
              <a:rPr lang="es-ES" sz="1800" dirty="0" smtClean="0"/>
              <a:t>Programas de Desarrollo Rural (</a:t>
            </a:r>
            <a:r>
              <a:rPr lang="es-ES" sz="1800" dirty="0" err="1" smtClean="0"/>
              <a:t>PDRs</a:t>
            </a:r>
            <a:r>
              <a:rPr lang="es-ES" sz="1800" dirty="0" smtClean="0"/>
              <a:t>)</a:t>
            </a:r>
          </a:p>
          <a:p>
            <a:endParaRPr lang="es-ES" sz="1800" dirty="0"/>
          </a:p>
          <a:p>
            <a:r>
              <a:rPr lang="es-ES" sz="1800" dirty="0" smtClean="0"/>
              <a:t>Medida 19 para LEADER/CLLD.</a:t>
            </a:r>
          </a:p>
          <a:p>
            <a:endParaRPr lang="es-ES" sz="1800" dirty="0" smtClean="0"/>
          </a:p>
          <a:p>
            <a:r>
              <a:rPr lang="es-ES" sz="1800" dirty="0" smtClean="0"/>
              <a:t>Donde no hay LEADER, la medida 16.7 para Cooperación</a:t>
            </a:r>
          </a:p>
          <a:p>
            <a:endParaRPr lang="es-ES" sz="1800" dirty="0" smtClean="0"/>
          </a:p>
          <a:p>
            <a:r>
              <a:rPr lang="es-ES" sz="1800" dirty="0" smtClean="0"/>
              <a:t>Medida 07 para Servicios Básicos y Renovación de Pueblos, (activa en 98 </a:t>
            </a:r>
            <a:r>
              <a:rPr lang="es-ES" sz="1800" dirty="0" err="1" smtClean="0"/>
              <a:t>PDRs</a:t>
            </a:r>
            <a:r>
              <a:rPr lang="es-ES" sz="1800" dirty="0" smtClean="0"/>
              <a:t>)</a:t>
            </a:r>
          </a:p>
          <a:p>
            <a:endParaRPr lang="es-ES" sz="1800" dirty="0" smtClean="0"/>
          </a:p>
          <a:p>
            <a:pPr lvl="1" algn="just"/>
            <a:r>
              <a:rPr lang="es-ES" sz="1800" dirty="0" smtClean="0"/>
              <a:t>Medida 07.1 -Apoyo a planes municipales y desarrollo de pueblos </a:t>
            </a:r>
          </a:p>
          <a:p>
            <a:pPr lvl="1" algn="just"/>
            <a:r>
              <a:rPr lang="es-ES" sz="1800" dirty="0" smtClean="0"/>
              <a:t>Medida 07.2 -Apoyo a infraestructuras de menor escala.</a:t>
            </a:r>
          </a:p>
          <a:p>
            <a:pPr lvl="1" algn="just"/>
            <a:r>
              <a:rPr lang="es-ES" sz="1800" dirty="0" smtClean="0"/>
              <a:t>Medida 07.3 -Apoyo para infraestructuras de banda ancha.</a:t>
            </a:r>
          </a:p>
          <a:p>
            <a:pPr lvl="1" algn="just"/>
            <a:r>
              <a:rPr lang="es-ES" sz="1800" dirty="0" smtClean="0"/>
              <a:t>Medida 07.4 -Apoyo a servicios básicos locales</a:t>
            </a:r>
          </a:p>
          <a:p>
            <a:pPr lvl="1" algn="just"/>
            <a:endParaRPr lang="es-ES" sz="1800" dirty="0"/>
          </a:p>
          <a:p>
            <a:pPr marL="457200" lvl="1" indent="0" algn="just">
              <a:buNone/>
            </a:pPr>
            <a:endParaRPr lang="es-ES" sz="1800" dirty="0"/>
          </a:p>
          <a:p>
            <a:pPr marL="457200" lvl="1" indent="0">
              <a:buNone/>
            </a:pPr>
            <a:endParaRPr lang="es-ES" sz="1000" dirty="0" smtClean="0"/>
          </a:p>
        </p:txBody>
      </p:sp>
    </p:spTree>
    <p:extLst>
      <p:ext uri="{BB962C8B-B14F-4D97-AF65-F5344CB8AC3E}">
        <p14:creationId xmlns:p14="http://schemas.microsoft.com/office/powerpoint/2010/main" val="175848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/>
              <a:t>¿</a:t>
            </a:r>
            <a:r>
              <a:rPr lang="es-ES" sz="3100" dirty="0" smtClean="0"/>
              <a:t>Qué servicios prestaría un “</a:t>
            </a:r>
            <a:r>
              <a:rPr lang="es-ES" sz="3100" dirty="0" smtClean="0">
                <a:solidFill>
                  <a:srgbClr val="00FFFF"/>
                </a:solidFill>
              </a:rPr>
              <a:t>S</a:t>
            </a:r>
            <a:r>
              <a:rPr lang="es-ES" sz="3100" dirty="0" smtClean="0"/>
              <a:t>mart </a:t>
            </a:r>
            <a:r>
              <a:rPr lang="es-ES" sz="3100" dirty="0" err="1" smtClean="0">
                <a:solidFill>
                  <a:srgbClr val="00FFFF"/>
                </a:solidFill>
              </a:rPr>
              <a:t>V</a:t>
            </a:r>
            <a:r>
              <a:rPr lang="es-ES" sz="3100" dirty="0" err="1" smtClean="0"/>
              <a:t>illage</a:t>
            </a:r>
            <a:r>
              <a:rPr lang="es-ES" sz="3100" dirty="0" smtClean="0"/>
              <a:t>”?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Atención a la </a:t>
            </a:r>
            <a:r>
              <a:rPr lang="es-ES" sz="2400" b="1" u="sng" dirty="0" smtClean="0">
                <a:solidFill>
                  <a:srgbClr val="00FFFF"/>
                </a:solidFill>
              </a:rPr>
              <a:t>alfabetización electrónica</a:t>
            </a:r>
          </a:p>
          <a:p>
            <a:r>
              <a:rPr lang="es-ES" sz="2400" dirty="0" smtClean="0"/>
              <a:t>Acceso a </a:t>
            </a:r>
            <a:r>
              <a:rPr lang="es-ES" sz="2400" b="1" u="sng" dirty="0" smtClean="0">
                <a:solidFill>
                  <a:srgbClr val="00FFFF"/>
                </a:solidFill>
              </a:rPr>
              <a:t>e-salud</a:t>
            </a:r>
            <a:r>
              <a:rPr lang="es-ES" sz="2400" b="1" dirty="0" smtClean="0">
                <a:solidFill>
                  <a:srgbClr val="00FFFF"/>
                </a:solidFill>
              </a:rPr>
              <a:t> </a:t>
            </a:r>
            <a:r>
              <a:rPr lang="es-ES" sz="2400" dirty="0" smtClean="0"/>
              <a:t>y otros servicios básicos</a:t>
            </a:r>
          </a:p>
          <a:p>
            <a:r>
              <a:rPr lang="es-ES" sz="2400" dirty="0" smtClean="0"/>
              <a:t>Acceso a la </a:t>
            </a:r>
            <a:r>
              <a:rPr lang="es-ES" sz="2400" b="1" u="sng" dirty="0" smtClean="0">
                <a:solidFill>
                  <a:srgbClr val="00FFFF"/>
                </a:solidFill>
              </a:rPr>
              <a:t>e-educación</a:t>
            </a:r>
          </a:p>
          <a:p>
            <a:r>
              <a:rPr lang="es-ES" sz="2400" dirty="0" smtClean="0"/>
              <a:t>Soluciones innovadoras para el </a:t>
            </a:r>
            <a:r>
              <a:rPr lang="es-ES" sz="2400" b="1" u="sng" dirty="0" smtClean="0">
                <a:solidFill>
                  <a:srgbClr val="00FFFF"/>
                </a:solidFill>
              </a:rPr>
              <a:t>medio ambiente</a:t>
            </a:r>
          </a:p>
          <a:p>
            <a:r>
              <a:rPr lang="es-ES" sz="2400" b="1" u="sng" dirty="0" smtClean="0">
                <a:solidFill>
                  <a:srgbClr val="00FFFF"/>
                </a:solidFill>
              </a:rPr>
              <a:t>Economía circular </a:t>
            </a:r>
            <a:r>
              <a:rPr lang="es-ES" sz="2400" dirty="0" smtClean="0"/>
              <a:t>aplicada a residuos agrícolas</a:t>
            </a:r>
          </a:p>
          <a:p>
            <a:r>
              <a:rPr lang="es-ES" sz="2400" dirty="0" smtClean="0"/>
              <a:t>Promoción de </a:t>
            </a:r>
            <a:r>
              <a:rPr lang="es-ES" sz="2400" b="1" u="sng" dirty="0" smtClean="0">
                <a:solidFill>
                  <a:srgbClr val="00FFFF"/>
                </a:solidFill>
              </a:rPr>
              <a:t>productos locales </a:t>
            </a:r>
            <a:endParaRPr lang="es-ES" sz="2400" b="1" dirty="0" smtClean="0">
              <a:solidFill>
                <a:srgbClr val="00FFFF"/>
              </a:solidFill>
            </a:endParaRPr>
          </a:p>
          <a:p>
            <a:r>
              <a:rPr lang="es-ES" sz="2400" dirty="0" smtClean="0"/>
              <a:t>Implementación y aprovechamiento de los </a:t>
            </a:r>
            <a:r>
              <a:rPr lang="es-ES" sz="2400" b="1" u="sng" dirty="0" smtClean="0">
                <a:solidFill>
                  <a:srgbClr val="00FFFF"/>
                </a:solidFill>
              </a:rPr>
              <a:t>proyectos agroalimentarios</a:t>
            </a:r>
            <a:r>
              <a:rPr lang="es-ES" sz="2400" dirty="0" smtClean="0"/>
              <a:t> de especialización inteligente</a:t>
            </a:r>
          </a:p>
          <a:p>
            <a:r>
              <a:rPr lang="es-ES" sz="2400" b="1" u="sng" dirty="0" smtClean="0">
                <a:solidFill>
                  <a:srgbClr val="00FFFF"/>
                </a:solidFill>
              </a:rPr>
              <a:t>Energías eficientes y renovables</a:t>
            </a:r>
          </a:p>
          <a:p>
            <a:r>
              <a:rPr lang="es-ES" sz="2400" b="1" u="sng" dirty="0" smtClean="0">
                <a:solidFill>
                  <a:srgbClr val="00FFFF"/>
                </a:solidFill>
              </a:rPr>
              <a:t>Turismo </a:t>
            </a:r>
            <a:r>
              <a:rPr lang="es-ES" sz="2400" dirty="0" smtClean="0"/>
              <a:t>y actividades </a:t>
            </a:r>
            <a:r>
              <a:rPr lang="es-ES" sz="2400" b="1" u="sng" dirty="0" smtClean="0">
                <a:solidFill>
                  <a:srgbClr val="00FFFF"/>
                </a:solidFill>
              </a:rPr>
              <a:t>culturales</a:t>
            </a:r>
          </a:p>
          <a:p>
            <a:r>
              <a:rPr lang="es-ES" sz="2400" b="1" u="sng" dirty="0" smtClean="0">
                <a:solidFill>
                  <a:srgbClr val="00FFFF"/>
                </a:solidFill>
              </a:rPr>
              <a:t>Transporte y comunicaciones</a:t>
            </a:r>
          </a:p>
          <a:p>
            <a:pPr marL="0" indent="0">
              <a:buNone/>
            </a:pPr>
            <a:endParaRPr lang="es-ES" sz="2400" u="sng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527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Apoyo de la UE a las </a:t>
            </a:r>
            <a:r>
              <a:rPr lang="es-ES" b="1" dirty="0" smtClean="0">
                <a:solidFill>
                  <a:srgbClr val="00FFFF"/>
                </a:solidFill>
              </a:rPr>
              <a:t>S</a:t>
            </a:r>
            <a:r>
              <a:rPr lang="es-ES" b="1" dirty="0" smtClean="0"/>
              <a:t>mart </a:t>
            </a:r>
            <a:r>
              <a:rPr lang="es-ES" b="1" dirty="0" err="1" smtClean="0">
                <a:solidFill>
                  <a:srgbClr val="00FFFF"/>
                </a:solidFill>
              </a:rPr>
              <a:t>V</a:t>
            </a:r>
            <a:r>
              <a:rPr lang="es-ES" b="1" dirty="0" err="1" smtClean="0"/>
              <a:t>illages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4248472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5600" b="1" dirty="0" smtClean="0">
                <a:solidFill>
                  <a:srgbClr val="00FFFF"/>
                </a:solidFill>
              </a:rPr>
              <a:t>1. </a:t>
            </a:r>
            <a:r>
              <a:rPr lang="es-ES" sz="5600" b="1" dirty="0" smtClean="0"/>
              <a:t>Política Agrícola Común.   </a:t>
            </a:r>
          </a:p>
          <a:p>
            <a:pPr marL="0" indent="0">
              <a:buNone/>
            </a:pPr>
            <a:endParaRPr lang="es-ES" sz="5600" b="1" dirty="0" smtClean="0"/>
          </a:p>
          <a:p>
            <a:pPr>
              <a:buFont typeface="+mj-lt"/>
              <a:buAutoNum type="arabicPeriod"/>
            </a:pPr>
            <a:r>
              <a:rPr lang="es-ES" sz="3000" dirty="0" smtClean="0"/>
              <a:t> </a:t>
            </a:r>
            <a:r>
              <a:rPr lang="es-ES" sz="3000" b="1" dirty="0" smtClean="0"/>
              <a:t>Caja de instrumentos para apoyar el desarrollo de las Smart </a:t>
            </a:r>
            <a:r>
              <a:rPr lang="es-ES" sz="3000" b="1" dirty="0" err="1" smtClean="0"/>
              <a:t>Villages</a:t>
            </a:r>
            <a:endParaRPr lang="es-ES" sz="3000" b="1" dirty="0" smtClean="0"/>
          </a:p>
          <a:p>
            <a:pPr>
              <a:buFont typeface="+mj-lt"/>
              <a:buAutoNum type="arabicPeriod"/>
            </a:pPr>
            <a:endParaRPr lang="es-ES" sz="3000" dirty="0"/>
          </a:p>
          <a:p>
            <a:pPr marL="0" indent="0">
              <a:buNone/>
            </a:pPr>
            <a:r>
              <a:rPr lang="es-ES" sz="3200" b="1" dirty="0" smtClean="0"/>
              <a:t>	</a:t>
            </a:r>
            <a:r>
              <a:rPr lang="es-ES" sz="3200" dirty="0" smtClean="0"/>
              <a:t>Proyectos Piloto sobre Smart </a:t>
            </a:r>
            <a:r>
              <a:rPr lang="es-ES" sz="3200" dirty="0" err="1" smtClean="0"/>
              <a:t>Villages</a:t>
            </a:r>
            <a:r>
              <a:rPr lang="es-ES" sz="3200" dirty="0" smtClean="0"/>
              <a:t> Eco-sociales </a:t>
            </a:r>
          </a:p>
          <a:p>
            <a:pPr marL="0" indent="0">
              <a:buNone/>
            </a:pPr>
            <a:r>
              <a:rPr lang="es-ES" sz="3200" dirty="0" smtClean="0"/>
              <a:t>	Modelos de negocio para las economías rurales inteligentes. </a:t>
            </a:r>
          </a:p>
          <a:p>
            <a:pPr marL="0" indent="0">
              <a:buNone/>
            </a:pPr>
            <a:endParaRPr lang="es-ES" sz="3200" dirty="0" smtClean="0"/>
          </a:p>
          <a:p>
            <a:pPr marL="0" indent="0">
              <a:buNone/>
            </a:pPr>
            <a:r>
              <a:rPr lang="es-ES" b="1" dirty="0" smtClean="0"/>
              <a:t>2.          EIP-AGRI</a:t>
            </a:r>
          </a:p>
          <a:p>
            <a:pPr marL="914400" lvl="2" indent="0">
              <a:buNone/>
            </a:pPr>
            <a:r>
              <a:rPr lang="es-ES" sz="3200" dirty="0" smtClean="0"/>
              <a:t>Talleres sobre acceso a datos y plataformas de datos (EIP-AGRI)</a:t>
            </a:r>
          </a:p>
          <a:p>
            <a:pPr marL="914400" lvl="2" indent="0">
              <a:buNone/>
            </a:pPr>
            <a:r>
              <a:rPr lang="es-ES" sz="3200" dirty="0" smtClean="0"/>
              <a:t>Seminarios sobre el desarrollo de nuevos negocios impulsados por datos (EIP-AGRI)</a:t>
            </a:r>
          </a:p>
          <a:p>
            <a:pPr>
              <a:buFont typeface="+mj-lt"/>
              <a:buAutoNum type="arabicPeriod"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3.           Grupos de trabajo en la Red Europea de Desarrollo Rural</a:t>
            </a:r>
          </a:p>
          <a:p>
            <a:pPr>
              <a:buFont typeface="+mj-lt"/>
              <a:buAutoNum type="arabicPeriod"/>
            </a:pPr>
            <a:endParaRPr lang="es-ES" dirty="0" smtClean="0"/>
          </a:p>
          <a:p>
            <a:pPr marL="914400" lvl="2" indent="0">
              <a:buNone/>
            </a:pPr>
            <a:r>
              <a:rPr lang="es-ES" sz="3200" dirty="0" smtClean="0"/>
              <a:t>Grupo de trabajo temático sobre Empresas Smart </a:t>
            </a:r>
            <a:r>
              <a:rPr lang="es-ES" sz="3200" dirty="0" err="1" smtClean="0"/>
              <a:t>Villages</a:t>
            </a:r>
            <a:r>
              <a:rPr lang="es-ES" sz="3200" dirty="0" smtClean="0"/>
              <a:t> (ENRD)</a:t>
            </a:r>
          </a:p>
          <a:p>
            <a:pPr marL="914400" lvl="2" indent="0">
              <a:buNone/>
            </a:pPr>
            <a:r>
              <a:rPr lang="es-ES" sz="3200" dirty="0" smtClean="0"/>
              <a:t>Grupo de trabajo temático sobre Smart </a:t>
            </a:r>
            <a:r>
              <a:rPr lang="es-ES" sz="3200" dirty="0" err="1" smtClean="0"/>
              <a:t>Villages</a:t>
            </a:r>
            <a:r>
              <a:rPr lang="es-ES" sz="3200" dirty="0" smtClean="0"/>
              <a:t> (ERND)</a:t>
            </a:r>
          </a:p>
          <a:p>
            <a:pPr marL="1428750" lvl="2" indent="-514350">
              <a:buFont typeface="+mj-lt"/>
              <a:buAutoNum type="arabicPeriod"/>
            </a:pPr>
            <a:endParaRPr lang="es-ES" sz="3000" dirty="0" smtClean="0"/>
          </a:p>
          <a:p>
            <a:pPr marL="0" indent="0">
              <a:buNone/>
            </a:pPr>
            <a:r>
              <a:rPr lang="es-ES" sz="3000" b="1" dirty="0" smtClean="0"/>
              <a:t>4.            LEADER/CLLD </a:t>
            </a:r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r>
              <a:rPr lang="es-ES" sz="5600" b="1" dirty="0" smtClean="0">
                <a:solidFill>
                  <a:srgbClr val="00FFFF"/>
                </a:solidFill>
              </a:rPr>
              <a:t>2. </a:t>
            </a:r>
            <a:r>
              <a:rPr lang="es-ES" sz="5600" b="1" dirty="0" smtClean="0"/>
              <a:t>Política de Cohesión.  </a:t>
            </a:r>
          </a:p>
          <a:p>
            <a:pPr marL="0" indent="0">
              <a:buNone/>
            </a:pPr>
            <a:endParaRPr lang="es-ES" sz="5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200" b="1" dirty="0" smtClean="0"/>
              <a:t>Plataforma de especialización inteligente agroalimentaria (S3P Agroalimentaria)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Inversiones territoriales integradas .</a:t>
            </a:r>
            <a:r>
              <a:rPr lang="es-ES" sz="3200" b="1" dirty="0" smtClean="0"/>
              <a:t>Centros de Innovación Digital (DIH)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Desarrollo Urbano Sostenible. </a:t>
            </a:r>
            <a:r>
              <a:rPr lang="es-ES" sz="3200" b="1" dirty="0" smtClean="0"/>
              <a:t>Estrategias de Desarrollo Urbano Sostenible , URBACT</a:t>
            </a:r>
          </a:p>
          <a:p>
            <a:pPr marL="457200" lvl="1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3000" dirty="0" smtClean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1124744"/>
            <a:ext cx="4320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FFFF"/>
                </a:solidFill>
              </a:rPr>
              <a:t>3. </a:t>
            </a:r>
            <a:r>
              <a:rPr lang="es-ES" b="1" dirty="0" err="1" smtClean="0"/>
              <a:t>Horizon</a:t>
            </a:r>
            <a:r>
              <a:rPr lang="es-ES" b="1" dirty="0" smtClean="0"/>
              <a:t> 2020.</a:t>
            </a:r>
          </a:p>
          <a:p>
            <a:endParaRPr lang="es-ES" sz="1100" dirty="0" smtClean="0"/>
          </a:p>
          <a:p>
            <a:r>
              <a:rPr lang="es-ES" sz="1100" dirty="0" smtClean="0"/>
              <a:t>1. </a:t>
            </a:r>
            <a:r>
              <a:rPr lang="es-ES" sz="1000" b="1" dirty="0" smtClean="0"/>
              <a:t>Medida </a:t>
            </a:r>
            <a:r>
              <a:rPr lang="es-ES" sz="1000" b="1" dirty="0"/>
              <a:t>Retos sociales </a:t>
            </a:r>
            <a:r>
              <a:rPr lang="es-ES" sz="1000" b="1" dirty="0" smtClean="0"/>
              <a:t>2 y  </a:t>
            </a:r>
            <a:r>
              <a:rPr lang="es-ES" sz="1000" b="1" dirty="0"/>
              <a:t>Reto 6 </a:t>
            </a:r>
            <a:r>
              <a:rPr lang="es-ES" sz="1000" dirty="0"/>
              <a:t>Europa en un mundo cambiante: sociedades inclusivas, innovadoras y </a:t>
            </a:r>
            <a:r>
              <a:rPr lang="es-ES" sz="1000" dirty="0" smtClean="0"/>
              <a:t>reflexivas</a:t>
            </a:r>
          </a:p>
          <a:p>
            <a:endParaRPr lang="es-ES" sz="1100" dirty="0"/>
          </a:p>
          <a:p>
            <a:pPr lvl="2"/>
            <a:r>
              <a:rPr lang="es-ES" sz="1000" dirty="0"/>
              <a:t>Convocatorias 2018-2020 “ Renacimiento Rural”. </a:t>
            </a:r>
          </a:p>
          <a:p>
            <a:pPr lvl="2"/>
            <a:r>
              <a:rPr lang="es-ES" sz="1000" dirty="0"/>
              <a:t>Convocatoria Logística “puerta a puerta más eficiente y más inteligente”. </a:t>
            </a:r>
            <a:endParaRPr lang="es-ES" sz="1000" dirty="0" smtClean="0"/>
          </a:p>
          <a:p>
            <a:pPr lvl="2"/>
            <a:endParaRPr lang="es-ES" sz="1100" b="1" dirty="0"/>
          </a:p>
          <a:p>
            <a:r>
              <a:rPr lang="es-ES" b="1" dirty="0" smtClean="0">
                <a:solidFill>
                  <a:srgbClr val="00FFFF"/>
                </a:solidFill>
              </a:rPr>
              <a:t>4. </a:t>
            </a:r>
            <a:r>
              <a:rPr lang="es-ES" sz="1100" b="1" dirty="0" smtClean="0"/>
              <a:t>Mecanismos </a:t>
            </a:r>
            <a:r>
              <a:rPr lang="es-ES" sz="1100" b="1" dirty="0"/>
              <a:t>de conexión europea (CEF) y Redes </a:t>
            </a:r>
            <a:r>
              <a:rPr lang="es-ES" sz="1100" b="1" dirty="0" err="1"/>
              <a:t>Trans</a:t>
            </a:r>
            <a:r>
              <a:rPr lang="es-ES" sz="1100" b="1" dirty="0"/>
              <a:t>-europeas de </a:t>
            </a:r>
            <a:r>
              <a:rPr lang="es-ES" b="1" dirty="0"/>
              <a:t>Transporte </a:t>
            </a:r>
            <a:endParaRPr lang="es-ES" b="1" dirty="0" smtClean="0"/>
          </a:p>
          <a:p>
            <a:endParaRPr lang="es-ES" b="1" dirty="0"/>
          </a:p>
          <a:p>
            <a:pPr marL="228600" indent="-228600">
              <a:buFont typeface="+mj-lt"/>
              <a:buAutoNum type="arabicPeriod"/>
            </a:pPr>
            <a:r>
              <a:rPr lang="es-ES" sz="1000" dirty="0" smtClean="0"/>
              <a:t>Proyecto Piloto </a:t>
            </a:r>
            <a:r>
              <a:rPr lang="es-ES" sz="1000" b="1" dirty="0" smtClean="0"/>
              <a:t>“Áreas de Transporte Smart Rural” </a:t>
            </a:r>
            <a:r>
              <a:rPr lang="es-ES" sz="1000" dirty="0" smtClean="0"/>
              <a:t>SMARTA.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 smtClean="0"/>
              <a:t>Convocatoria </a:t>
            </a:r>
            <a:r>
              <a:rPr lang="es-ES" sz="1000" dirty="0"/>
              <a:t>Internet de las cosas (</a:t>
            </a:r>
            <a:r>
              <a:rPr lang="es-ES" sz="1000" b="1" dirty="0" err="1"/>
              <a:t>IoT</a:t>
            </a:r>
            <a:r>
              <a:rPr lang="es-ES" sz="1000" dirty="0"/>
              <a:t>) </a:t>
            </a:r>
          </a:p>
          <a:p>
            <a:pPr lvl="2"/>
            <a:endParaRPr lang="es-ES" sz="1100" dirty="0"/>
          </a:p>
          <a:p>
            <a:r>
              <a:rPr lang="es-ES" b="1" dirty="0">
                <a:solidFill>
                  <a:srgbClr val="00FFFF"/>
                </a:solidFill>
              </a:rPr>
              <a:t>5</a:t>
            </a:r>
            <a:r>
              <a:rPr lang="es-ES" b="1" dirty="0" smtClean="0">
                <a:solidFill>
                  <a:srgbClr val="00FFFF"/>
                </a:solidFill>
              </a:rPr>
              <a:t>. </a:t>
            </a:r>
            <a:r>
              <a:rPr lang="es-ES" b="1" dirty="0" smtClean="0"/>
              <a:t>Dirección </a:t>
            </a:r>
            <a:r>
              <a:rPr lang="es-ES" b="1" dirty="0"/>
              <a:t>General </a:t>
            </a:r>
            <a:r>
              <a:rPr lang="es-ES" b="1" dirty="0" err="1" smtClean="0"/>
              <a:t>Connect</a:t>
            </a:r>
            <a:r>
              <a:rPr lang="es-ES" b="1" dirty="0" smtClean="0"/>
              <a:t> UE</a:t>
            </a:r>
            <a:endParaRPr lang="es-ES" dirty="0">
              <a:solidFill>
                <a:srgbClr val="00FFFF"/>
              </a:solidFill>
            </a:endParaRPr>
          </a:p>
          <a:p>
            <a:endParaRPr lang="es-ES" sz="1100" dirty="0"/>
          </a:p>
          <a:p>
            <a:pPr marL="228600" indent="-228600">
              <a:buFont typeface="+mj-lt"/>
              <a:buAutoNum type="arabicPeriod"/>
            </a:pPr>
            <a:r>
              <a:rPr lang="es-ES" sz="1000" dirty="0" err="1"/>
              <a:t>Bio</a:t>
            </a:r>
            <a:r>
              <a:rPr lang="es-ES" sz="1000" dirty="0"/>
              <a:t>-economía impulsada por datos. </a:t>
            </a:r>
            <a:r>
              <a:rPr lang="es-ES" sz="1000" b="1" dirty="0"/>
              <a:t>DATABIO</a:t>
            </a:r>
            <a:r>
              <a:rPr lang="es-ES" sz="1000" dirty="0"/>
              <a:t>. Tecnología Big data.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/>
              <a:t>Oficinas de competencia de </a:t>
            </a:r>
            <a:r>
              <a:rPr lang="es-ES" sz="1000" b="1" dirty="0"/>
              <a:t>Banda Ancha </a:t>
            </a:r>
            <a:r>
              <a:rPr lang="es-ES" sz="1000" dirty="0"/>
              <a:t>(BCO). DG </a:t>
            </a:r>
            <a:r>
              <a:rPr lang="es-ES" sz="1000" dirty="0" err="1"/>
              <a:t>AGRi</a:t>
            </a:r>
            <a:r>
              <a:rPr lang="es-ES" sz="1000" dirty="0"/>
              <a:t>, REGIO, CNECT</a:t>
            </a:r>
          </a:p>
          <a:p>
            <a:endParaRPr lang="es-ES" sz="3000" dirty="0"/>
          </a:p>
          <a:p>
            <a:endParaRPr lang="es-ES" sz="3000" dirty="0">
              <a:solidFill>
                <a:srgbClr val="00FFFF"/>
              </a:solidFill>
            </a:endParaRPr>
          </a:p>
          <a:p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55923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>
            <a:normAutofit/>
          </a:bodyPr>
          <a:lstStyle/>
          <a:p>
            <a:r>
              <a:rPr lang="es-ES" b="1" dirty="0" smtClean="0"/>
              <a:t>Buenas prácticas </a:t>
            </a:r>
            <a:r>
              <a:rPr lang="es-ES" b="1" dirty="0" smtClean="0">
                <a:solidFill>
                  <a:srgbClr val="00FFFF"/>
                </a:solidFill>
              </a:rPr>
              <a:t>S</a:t>
            </a:r>
            <a:r>
              <a:rPr lang="es-ES" b="1" dirty="0" smtClean="0"/>
              <a:t>mart </a:t>
            </a:r>
            <a:r>
              <a:rPr lang="es-ES" b="1" dirty="0" err="1" smtClean="0">
                <a:solidFill>
                  <a:srgbClr val="00FFFF"/>
                </a:solidFill>
              </a:rPr>
              <a:t>V</a:t>
            </a:r>
            <a:r>
              <a:rPr lang="es-ES" b="1" dirty="0" err="1" smtClean="0"/>
              <a:t>illages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just"/>
            <a:endParaRPr lang="es-ES" sz="2000" b="1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r>
              <a:rPr lang="es-ES" sz="2000" b="1" dirty="0" err="1" smtClean="0"/>
              <a:t>Regen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Village</a:t>
            </a:r>
            <a:r>
              <a:rPr lang="es-ES" sz="2000" b="1" dirty="0" smtClean="0"/>
              <a:t>, Holanda. </a:t>
            </a:r>
            <a:r>
              <a:rPr lang="es-ES" sz="1400" dirty="0" smtClean="0"/>
              <a:t>Pueblo totalmente sostenible y auto-gestionado cuyo objetivo es reducir al mínimo la producción de residuos, cultivar sus alimentos y producir su propia energía.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2000" b="1" dirty="0"/>
              <a:t>Resiliencia social en la región de </a:t>
            </a:r>
            <a:r>
              <a:rPr lang="es-ES" sz="2000" b="1" dirty="0" err="1" smtClean="0"/>
              <a:t>Brabant</a:t>
            </a:r>
            <a:r>
              <a:rPr lang="es-ES" sz="2000" b="1" dirty="0"/>
              <a:t> </a:t>
            </a:r>
            <a:r>
              <a:rPr lang="es-ES" sz="2000" b="1" dirty="0" smtClean="0"/>
              <a:t>en </a:t>
            </a:r>
            <a:r>
              <a:rPr lang="es-ES" sz="2000" b="1" dirty="0"/>
              <a:t>Holanda. 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37626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32" y="4221088"/>
            <a:ext cx="487130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59832" y="126876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/>
              <a:t>Villanueva de la Serena,  </a:t>
            </a:r>
            <a:r>
              <a:rPr lang="es-ES" sz="1400" dirty="0"/>
              <a:t>(1ª convocatoria de </a:t>
            </a:r>
            <a:r>
              <a:rPr lang="es-ES" sz="1400" dirty="0" smtClean="0"/>
              <a:t>Ciudades Inteligentes </a:t>
            </a:r>
            <a:r>
              <a:rPr lang="es-ES" sz="1400" dirty="0"/>
              <a:t>de la Agenda Digital para España de Red.es). </a:t>
            </a:r>
            <a:r>
              <a:rPr lang="es-ES" sz="1400" dirty="0" smtClean="0"/>
              <a:t>Presupuesto de 317.000 </a:t>
            </a:r>
            <a:r>
              <a:rPr lang="es-ES" sz="1400" dirty="0"/>
              <a:t>€ para un cambio de modelo de gestión municipal orientado a una </a:t>
            </a:r>
            <a:r>
              <a:rPr lang="es-ES" sz="1400" u="sng" dirty="0"/>
              <a:t>integración total de la ciudadanía en la toma de decisiones</a:t>
            </a:r>
            <a:r>
              <a:rPr lang="es-ES" sz="1400" dirty="0"/>
              <a:t>. 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40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97971"/>
            <a:ext cx="8686800" cy="77809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Buenas prácticas acciones </a:t>
            </a:r>
            <a:r>
              <a:rPr lang="es-ES" sz="2000" b="1" dirty="0" smtClean="0">
                <a:solidFill>
                  <a:srgbClr val="00FFFF"/>
                </a:solidFill>
              </a:rPr>
              <a:t>S</a:t>
            </a:r>
            <a:r>
              <a:rPr lang="es-ES" sz="2000" b="1" dirty="0" smtClean="0"/>
              <a:t>mart </a:t>
            </a:r>
            <a:r>
              <a:rPr lang="es-ES" sz="2000" b="1" dirty="0" err="1" smtClean="0">
                <a:solidFill>
                  <a:srgbClr val="00FFFF"/>
                </a:solidFill>
              </a:rPr>
              <a:t>V</a:t>
            </a:r>
            <a:r>
              <a:rPr lang="es-ES" sz="2000" b="1" dirty="0" err="1" smtClean="0"/>
              <a:t>illages</a:t>
            </a:r>
            <a:r>
              <a:rPr lang="es-ES" sz="2000" b="1" dirty="0" smtClean="0"/>
              <a:t> (</a:t>
            </a:r>
            <a:r>
              <a:rPr lang="es-ES" sz="1400" b="1" dirty="0" smtClean="0"/>
              <a:t>innovación social, innovación digital, revitalización de servicios rurales </a:t>
            </a:r>
            <a:r>
              <a:rPr lang="es-ES" sz="2000" b="1" dirty="0" smtClean="0"/>
              <a:t>) 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es-ES" sz="2000" b="1" dirty="0" smtClean="0"/>
          </a:p>
          <a:p>
            <a:pPr algn="just"/>
            <a:endParaRPr lang="es-ES" sz="2000" b="1" dirty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r>
              <a:rPr lang="es-ES" sz="1800" b="1" dirty="0" smtClean="0"/>
              <a:t>Unidad móvil de salud para zonas remotas. </a:t>
            </a:r>
          </a:p>
          <a:p>
            <a:pPr marL="0" indent="0" algn="just">
              <a:buNone/>
            </a:pPr>
            <a:r>
              <a:rPr lang="es-ES" sz="1800" dirty="0" smtClean="0">
                <a:hlinkClick r:id="rId2"/>
              </a:rPr>
              <a:t>https://www.youtube.com/watch?v=Un_KbY-4JJ4</a:t>
            </a:r>
            <a:endParaRPr lang="es-ES" sz="18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algn="just"/>
            <a:r>
              <a:rPr lang="es-ES" sz="2000" b="1" dirty="0" smtClean="0"/>
              <a:t>GAL </a:t>
            </a:r>
            <a:r>
              <a:rPr lang="es-ES" sz="2000" b="1" dirty="0" err="1" smtClean="0"/>
              <a:t>Garmisch</a:t>
            </a:r>
            <a:r>
              <a:rPr lang="es-ES" sz="2000" b="1" dirty="0" smtClean="0"/>
              <a:t> proyecto piloto para desarrollar soluciones e-movilidad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5verBund en Alemania. </a:t>
            </a:r>
            <a:r>
              <a:rPr lang="es-ES" sz="1400" dirty="0" smtClean="0"/>
              <a:t>Generar una red local online para compartir coches, ofertas de servicios básicos, visitas sanitarias digitales, compartir herramientas, maquinarias, etc.</a:t>
            </a:r>
          </a:p>
          <a:p>
            <a:pPr algn="just"/>
            <a:endParaRPr lang="es-ES" sz="1400" dirty="0"/>
          </a:p>
          <a:p>
            <a:pPr algn="just"/>
            <a:r>
              <a:rPr lang="es-ES" sz="2000" b="1" dirty="0" smtClean="0"/>
              <a:t>Modelo de Smart </a:t>
            </a:r>
            <a:r>
              <a:rPr lang="es-ES" sz="2000" b="1" dirty="0" err="1" smtClean="0"/>
              <a:t>Village</a:t>
            </a:r>
            <a:r>
              <a:rPr lang="es-ES" sz="2000" b="1" dirty="0" smtClean="0"/>
              <a:t>, Italia. </a:t>
            </a:r>
            <a:r>
              <a:rPr lang="es-ES" sz="1400" dirty="0" smtClean="0"/>
              <a:t>Crear y testar un pueblo inteligente implicando a las empresas tecnológicas para que prueben sus prototipos en iluminación, construcción y movilidad inteligente en ese área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187624" cy="146042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688712" y="126876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Quiosco de estudios sanitarios preliminares. </a:t>
            </a:r>
            <a:r>
              <a:rPr lang="es-ES" sz="1400" dirty="0" err="1" smtClean="0"/>
              <a:t>Laponia,Finlandia</a:t>
            </a:r>
            <a:r>
              <a:rPr lang="es-ES" sz="1400" dirty="0" smtClean="0"/>
              <a:t>. El proyecto explora la utilización de tecnología innovadora y conexión por fibra para proveer de servicios médicos a distancia en zonas rurales . (análisis de sangre, presión arterial, electrocardiogramas, auscultación pulmonar…).Financiación FEADER: 33.600 euros</a:t>
            </a:r>
            <a:endParaRPr lang="es-E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1150"/>
            <a:ext cx="2736304" cy="12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08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Muchas gracias por vuestra atención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FFFF"/>
                </a:solidFill>
              </a:rPr>
              <a:t>mjmurciano@redr.es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83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591</Words>
  <Application>Microsoft Office PowerPoint</Application>
  <PresentationFormat>Presentación en pantalla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  El papel de la Política de Desarrollo Rural para “Smart Villages”  </vt:lpstr>
      <vt:lpstr> ¿Qué servicios prestaría un “Smart Village”? </vt:lpstr>
      <vt:lpstr>Apoyo de la UE a las Smart Villages</vt:lpstr>
      <vt:lpstr>Buenas prácticas Smart Villages </vt:lpstr>
      <vt:lpstr>Buenas prácticas acciones Smart Villages (innovación social, innovación digital, revitalización de servicios rurales 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USER1</dc:creator>
  <cp:lastModifiedBy>Maria Jose</cp:lastModifiedBy>
  <cp:revision>61</cp:revision>
  <cp:lastPrinted>2017-11-03T12:19:34Z</cp:lastPrinted>
  <dcterms:created xsi:type="dcterms:W3CDTF">2017-11-02T08:48:59Z</dcterms:created>
  <dcterms:modified xsi:type="dcterms:W3CDTF">2017-11-06T18:21:55Z</dcterms:modified>
</cp:coreProperties>
</file>