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88" r:id="rId3"/>
    <p:sldId id="289" r:id="rId4"/>
    <p:sldId id="291" r:id="rId5"/>
    <p:sldId id="292" r:id="rId6"/>
    <p:sldId id="295" r:id="rId7"/>
    <p:sldId id="278" r:id="rId8"/>
    <p:sldId id="259" r:id="rId9"/>
    <p:sldId id="279" r:id="rId10"/>
    <p:sldId id="280" r:id="rId11"/>
    <p:sldId id="281" r:id="rId12"/>
    <p:sldId id="282" r:id="rId13"/>
    <p:sldId id="283" r:id="rId14"/>
    <p:sldId id="284" r:id="rId15"/>
    <p:sldId id="285" r:id="rId16"/>
    <p:sldId id="286" r:id="rId17"/>
    <p:sldId id="287" r:id="rId18"/>
    <p:sldId id="297" r:id="rId19"/>
    <p:sldId id="298" r:id="rId20"/>
    <p:sldId id="299" r:id="rId21"/>
    <p:sldId id="300" r:id="rId22"/>
    <p:sldId id="309" r:id="rId23"/>
    <p:sldId id="310" r:id="rId24"/>
    <p:sldId id="311" r:id="rId25"/>
  </p:sldIdLst>
  <p:sldSz cx="9144000" cy="5143500" type="screen16x9"/>
  <p:notesSz cx="7099300" cy="10234613"/>
  <p:defaultTextStyle>
    <a:defPPr>
      <a:defRPr lang="es-E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8F22"/>
    <a:srgbClr val="FAB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67" autoAdjust="0"/>
  </p:normalViewPr>
  <p:slideViewPr>
    <p:cSldViewPr>
      <p:cViewPr varScale="1">
        <p:scale>
          <a:sx n="145" d="100"/>
          <a:sy n="145" d="100"/>
        </p:scale>
        <p:origin x="-654" y="-8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rmen\AppData\Local\Temp\tabla_29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ERVIDOR\www\proyectospropios\archivos\88\Otros\METODOLOG&#205;A%20UCO\INFORMES%20ARGOS%203T17\graficos%2037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ERVIDOR\www\proyectospropios\archivos\88\Otros\METODOLOG&#205;A%20UCO\INFORMES%20ARGOS%203T17\graficos%2037201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ES"/>
  <c:style val="6"/>
  <c:chart>
    <c:view3D>
      <c:rAngAx val="1"/>
    </c:view3D>
    <c:plotArea>
      <c:layout/>
      <c:bar3DChart>
        <c:barDir val="col"/>
        <c:grouping val="clustered"/>
        <c:ser>
          <c:idx val="0"/>
          <c:order val="0"/>
          <c:tx>
            <c:strRef>
              <c:f>'tabla-2901'!$A$28</c:f>
              <c:strCache>
                <c:ptCount val="1"/>
                <c:pt idx="0">
                  <c:v>Andalucía</c:v>
                </c:pt>
              </c:strCache>
            </c:strRef>
          </c:tx>
          <c:val>
            <c:numRef>
              <c:f>'tabla-2901'!$B$28</c:f>
              <c:numCache>
                <c:formatCode>_-* #,##0\ _€_-;\-* #,##0\ _€_-;_-* "-"??\ _€_-;_-@_-</c:formatCode>
                <c:ptCount val="1"/>
                <c:pt idx="0">
                  <c:v>8402305</c:v>
                </c:pt>
              </c:numCache>
            </c:numRef>
          </c:val>
        </c:ser>
        <c:ser>
          <c:idx val="1"/>
          <c:order val="1"/>
          <c:tx>
            <c:strRef>
              <c:f>'tabla-2901'!$A$29</c:f>
              <c:strCache>
                <c:ptCount val="1"/>
                <c:pt idx="0">
                  <c:v>Córdoba</c:v>
                </c:pt>
              </c:strCache>
            </c:strRef>
          </c:tx>
          <c:val>
            <c:numRef>
              <c:f>'tabla-2901'!$B$29</c:f>
              <c:numCache>
                <c:formatCode>_-* #,##0\ _€_-;\-* #,##0\ _€_-;_-* "-"??\ _€_-;_-@_-</c:formatCode>
                <c:ptCount val="1"/>
                <c:pt idx="0">
                  <c:v>799402</c:v>
                </c:pt>
              </c:numCache>
            </c:numRef>
          </c:val>
        </c:ser>
        <c:ser>
          <c:idx val="2"/>
          <c:order val="2"/>
          <c:tx>
            <c:strRef>
              <c:f>'tabla-2901'!$A$30</c:f>
              <c:strCache>
                <c:ptCount val="1"/>
                <c:pt idx="0">
                  <c:v>Subbética</c:v>
                </c:pt>
              </c:strCache>
            </c:strRef>
          </c:tx>
          <c:val>
            <c:numRef>
              <c:f>'tabla-2901'!$B$30</c:f>
              <c:numCache>
                <c:formatCode>#,##0</c:formatCode>
                <c:ptCount val="1"/>
                <c:pt idx="0">
                  <c:v>125584</c:v>
                </c:pt>
              </c:numCache>
            </c:numRef>
          </c:val>
        </c:ser>
        <c:shape val="cylinder"/>
        <c:axId val="103746560"/>
        <c:axId val="109663744"/>
        <c:axId val="0"/>
      </c:bar3DChart>
      <c:catAx>
        <c:axId val="103746560"/>
        <c:scaling>
          <c:orientation val="minMax"/>
        </c:scaling>
        <c:delete val="1"/>
        <c:axPos val="b"/>
        <c:tickLblPos val="none"/>
        <c:crossAx val="109663744"/>
        <c:crosses val="autoZero"/>
        <c:auto val="1"/>
        <c:lblAlgn val="ctr"/>
        <c:lblOffset val="100"/>
      </c:catAx>
      <c:valAx>
        <c:axId val="109663744"/>
        <c:scaling>
          <c:orientation val="minMax"/>
        </c:scaling>
        <c:axPos val="l"/>
        <c:majorGridlines/>
        <c:numFmt formatCode="_-* #,##0\ _€_-;\-* #,##0\ _€_-;_-* &quot;-&quot;??\ _€_-;_-@_-" sourceLinked="1"/>
        <c:tickLblPos val="nextTo"/>
        <c:crossAx val="10374656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ES"/>
  <c:style val="5"/>
  <c:chart>
    <c:plotArea>
      <c:layout/>
      <c:barChart>
        <c:barDir val="bar"/>
        <c:grouping val="clustered"/>
        <c:ser>
          <c:idx val="0"/>
          <c:order val="0"/>
          <c:tx>
            <c:strRef>
              <c:f>'ARGOS 3T-17'!$H$3</c:f>
              <c:strCache>
                <c:ptCount val="1"/>
                <c:pt idx="0">
                  <c:v>VARONES</c:v>
                </c:pt>
              </c:strCache>
            </c:strRef>
          </c:tx>
          <c:cat>
            <c:strRef>
              <c:f>'ARGOS 3T-17'!$A$4:$A$17</c:f>
              <c:strCache>
                <c:ptCount val="14"/>
                <c:pt idx="0">
                  <c:v>ALMEDINILLA</c:v>
                </c:pt>
                <c:pt idx="1">
                  <c:v>BENAMEJÍ</c:v>
                </c:pt>
                <c:pt idx="2">
                  <c:v>CABRA</c:v>
                </c:pt>
                <c:pt idx="3">
                  <c:v>CARCABUEY</c:v>
                </c:pt>
                <c:pt idx="4">
                  <c:v>DOÑA MENCÍA</c:v>
                </c:pt>
                <c:pt idx="5">
                  <c:v>ENCINAS REALES</c:v>
                </c:pt>
                <c:pt idx="6">
                  <c:v>FUENTE-TÓJAR</c:v>
                </c:pt>
                <c:pt idx="7">
                  <c:v>IZNÁJAR</c:v>
                </c:pt>
                <c:pt idx="8">
                  <c:v>LUCENA</c:v>
                </c:pt>
                <c:pt idx="9">
                  <c:v>LUQUE</c:v>
                </c:pt>
                <c:pt idx="10">
                  <c:v>PALENCIANA</c:v>
                </c:pt>
                <c:pt idx="11">
                  <c:v>PRIEGO</c:v>
                </c:pt>
                <c:pt idx="12">
                  <c:v>RUTE </c:v>
                </c:pt>
                <c:pt idx="13">
                  <c:v>ZUHEROS</c:v>
                </c:pt>
              </c:strCache>
            </c:strRef>
          </c:cat>
          <c:val>
            <c:numRef>
              <c:f>'ARGOS 3T-17'!$H$4:$H$17</c:f>
              <c:numCache>
                <c:formatCode>General</c:formatCode>
                <c:ptCount val="14"/>
                <c:pt idx="0">
                  <c:v>1214</c:v>
                </c:pt>
                <c:pt idx="1">
                  <c:v>2510</c:v>
                </c:pt>
                <c:pt idx="2">
                  <c:v>10120</c:v>
                </c:pt>
                <c:pt idx="3">
                  <c:v>1286</c:v>
                </c:pt>
                <c:pt idx="4">
                  <c:v>2331</c:v>
                </c:pt>
                <c:pt idx="5">
                  <c:v>1154</c:v>
                </c:pt>
                <c:pt idx="6">
                  <c:v>338</c:v>
                </c:pt>
                <c:pt idx="7">
                  <c:v>2241</c:v>
                </c:pt>
                <c:pt idx="8">
                  <c:v>21256</c:v>
                </c:pt>
                <c:pt idx="9">
                  <c:v>1543</c:v>
                </c:pt>
                <c:pt idx="10">
                  <c:v>759</c:v>
                </c:pt>
                <c:pt idx="11">
                  <c:v>11151</c:v>
                </c:pt>
                <c:pt idx="12">
                  <c:v>4979</c:v>
                </c:pt>
                <c:pt idx="13">
                  <c:v>337</c:v>
                </c:pt>
              </c:numCache>
            </c:numRef>
          </c:val>
        </c:ser>
        <c:ser>
          <c:idx val="1"/>
          <c:order val="1"/>
          <c:tx>
            <c:strRef>
              <c:f>'ARGOS 3T-17'!$I$3</c:f>
              <c:strCache>
                <c:ptCount val="1"/>
                <c:pt idx="0">
                  <c:v>MUJERES</c:v>
                </c:pt>
              </c:strCache>
            </c:strRef>
          </c:tx>
          <c:cat>
            <c:strRef>
              <c:f>'ARGOS 3T-17'!$A$4:$A$17</c:f>
              <c:strCache>
                <c:ptCount val="14"/>
                <c:pt idx="0">
                  <c:v>ALMEDINILLA</c:v>
                </c:pt>
                <c:pt idx="1">
                  <c:v>BENAMEJÍ</c:v>
                </c:pt>
                <c:pt idx="2">
                  <c:v>CABRA</c:v>
                </c:pt>
                <c:pt idx="3">
                  <c:v>CARCABUEY</c:v>
                </c:pt>
                <c:pt idx="4">
                  <c:v>DOÑA MENCÍA</c:v>
                </c:pt>
                <c:pt idx="5">
                  <c:v>ENCINAS REALES</c:v>
                </c:pt>
                <c:pt idx="6">
                  <c:v>FUENTE-TÓJAR</c:v>
                </c:pt>
                <c:pt idx="7">
                  <c:v>IZNÁJAR</c:v>
                </c:pt>
                <c:pt idx="8">
                  <c:v>LUCENA</c:v>
                </c:pt>
                <c:pt idx="9">
                  <c:v>LUQUE</c:v>
                </c:pt>
                <c:pt idx="10">
                  <c:v>PALENCIANA</c:v>
                </c:pt>
                <c:pt idx="11">
                  <c:v>PRIEGO</c:v>
                </c:pt>
                <c:pt idx="12">
                  <c:v>RUTE </c:v>
                </c:pt>
                <c:pt idx="13">
                  <c:v>ZUHEROS</c:v>
                </c:pt>
              </c:strCache>
            </c:strRef>
          </c:cat>
          <c:val>
            <c:numRef>
              <c:f>'ARGOS 3T-17'!$I$4:$I$17</c:f>
              <c:numCache>
                <c:formatCode>General</c:formatCode>
                <c:ptCount val="14"/>
                <c:pt idx="0">
                  <c:v>1217</c:v>
                </c:pt>
                <c:pt idx="1">
                  <c:v>2525</c:v>
                </c:pt>
                <c:pt idx="2">
                  <c:v>10584</c:v>
                </c:pt>
                <c:pt idx="3">
                  <c:v>1243</c:v>
                </c:pt>
                <c:pt idx="4">
                  <c:v>2458</c:v>
                </c:pt>
                <c:pt idx="5">
                  <c:v>1170</c:v>
                </c:pt>
                <c:pt idx="6">
                  <c:v>373</c:v>
                </c:pt>
                <c:pt idx="7">
                  <c:v>2220</c:v>
                </c:pt>
                <c:pt idx="8">
                  <c:v>21359</c:v>
                </c:pt>
                <c:pt idx="9">
                  <c:v>1528</c:v>
                </c:pt>
                <c:pt idx="10">
                  <c:v>747</c:v>
                </c:pt>
                <c:pt idx="11">
                  <c:v>11704</c:v>
                </c:pt>
                <c:pt idx="12">
                  <c:v>5063</c:v>
                </c:pt>
                <c:pt idx="13">
                  <c:v>320</c:v>
                </c:pt>
              </c:numCache>
            </c:numRef>
          </c:val>
        </c:ser>
        <c:axId val="104493056"/>
        <c:axId val="104494592"/>
      </c:barChart>
      <c:catAx>
        <c:axId val="104493056"/>
        <c:scaling>
          <c:orientation val="minMax"/>
        </c:scaling>
        <c:axPos val="l"/>
        <c:tickLblPos val="nextTo"/>
        <c:crossAx val="104494592"/>
        <c:crosses val="autoZero"/>
        <c:auto val="1"/>
        <c:lblAlgn val="ctr"/>
        <c:lblOffset val="100"/>
      </c:catAx>
      <c:valAx>
        <c:axId val="104494592"/>
        <c:scaling>
          <c:orientation val="minMax"/>
        </c:scaling>
        <c:axPos val="b"/>
        <c:majorGridlines/>
        <c:numFmt formatCode="General" sourceLinked="1"/>
        <c:tickLblPos val="nextTo"/>
        <c:crossAx val="104493056"/>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style val="5"/>
  <c:chart>
    <c:plotArea>
      <c:layout>
        <c:manualLayout>
          <c:layoutTarget val="inner"/>
          <c:xMode val="edge"/>
          <c:yMode val="edge"/>
          <c:x val="0.19061055459029419"/>
          <c:y val="6.3248337329283782E-2"/>
          <c:w val="0.79616321173554727"/>
          <c:h val="0.8559403946838513"/>
        </c:manualLayout>
      </c:layout>
      <c:barChart>
        <c:barDir val="bar"/>
        <c:grouping val="clustered"/>
        <c:ser>
          <c:idx val="0"/>
          <c:order val="0"/>
          <c:tx>
            <c:strRef>
              <c:f>'ARGOS 3T-17'!$AE$20</c:f>
              <c:strCache>
                <c:ptCount val="1"/>
                <c:pt idx="0">
                  <c:v>VARONES</c:v>
                </c:pt>
              </c:strCache>
            </c:strRef>
          </c:tx>
          <c:spPr>
            <a:solidFill>
              <a:srgbClr val="9BBB59">
                <a:lumMod val="75000"/>
                <a:alpha val="99000"/>
              </a:srgbClr>
            </a:solidFill>
          </c:spPr>
          <c:cat>
            <c:strRef>
              <c:f>'ARGOS 3T-17'!$A$21:$A$37</c:f>
              <c:strCache>
                <c:ptCount val="17"/>
                <c:pt idx="0">
                  <c:v>0 A 4</c:v>
                </c:pt>
                <c:pt idx="1">
                  <c:v>5 A 9</c:v>
                </c:pt>
                <c:pt idx="2">
                  <c:v>10 A 14</c:v>
                </c:pt>
                <c:pt idx="3">
                  <c:v>15 A 19</c:v>
                </c:pt>
                <c:pt idx="4">
                  <c:v>20 A 24</c:v>
                </c:pt>
                <c:pt idx="5">
                  <c:v>25 A 29</c:v>
                </c:pt>
                <c:pt idx="6">
                  <c:v>30 A 34</c:v>
                </c:pt>
                <c:pt idx="7">
                  <c:v>35 A 39</c:v>
                </c:pt>
                <c:pt idx="8">
                  <c:v>40 A 44</c:v>
                </c:pt>
                <c:pt idx="9">
                  <c:v>45 A 49</c:v>
                </c:pt>
                <c:pt idx="10">
                  <c:v>50 A 54</c:v>
                </c:pt>
                <c:pt idx="11">
                  <c:v>55 A 59</c:v>
                </c:pt>
                <c:pt idx="12">
                  <c:v>60 A 64</c:v>
                </c:pt>
                <c:pt idx="13">
                  <c:v>65 A 69 </c:v>
                </c:pt>
                <c:pt idx="14">
                  <c:v>70 A 74</c:v>
                </c:pt>
                <c:pt idx="15">
                  <c:v>75 A 70</c:v>
                </c:pt>
                <c:pt idx="16">
                  <c:v> 80 O MÁS</c:v>
                </c:pt>
              </c:strCache>
            </c:strRef>
          </c:cat>
          <c:val>
            <c:numRef>
              <c:f>'ARGOS 3T-17'!$AE$21:$AE$37</c:f>
              <c:numCache>
                <c:formatCode>General</c:formatCode>
                <c:ptCount val="17"/>
                <c:pt idx="0">
                  <c:v>2823</c:v>
                </c:pt>
                <c:pt idx="1">
                  <c:v>3446</c:v>
                </c:pt>
                <c:pt idx="2">
                  <c:v>3344</c:v>
                </c:pt>
                <c:pt idx="3">
                  <c:v>3639</c:v>
                </c:pt>
                <c:pt idx="4">
                  <c:v>4014</c:v>
                </c:pt>
                <c:pt idx="5">
                  <c:v>3972</c:v>
                </c:pt>
                <c:pt idx="6">
                  <c:v>3923</c:v>
                </c:pt>
                <c:pt idx="7">
                  <c:v>4635</c:v>
                </c:pt>
                <c:pt idx="8">
                  <c:v>4645</c:v>
                </c:pt>
                <c:pt idx="9">
                  <c:v>5004</c:v>
                </c:pt>
                <c:pt idx="10">
                  <c:v>4927</c:v>
                </c:pt>
                <c:pt idx="11">
                  <c:v>3974</c:v>
                </c:pt>
                <c:pt idx="12">
                  <c:v>3052</c:v>
                </c:pt>
                <c:pt idx="13">
                  <c:v>2504</c:v>
                </c:pt>
                <c:pt idx="14">
                  <c:v>2259</c:v>
                </c:pt>
                <c:pt idx="15">
                  <c:v>1968</c:v>
                </c:pt>
                <c:pt idx="16">
                  <c:v>3090</c:v>
                </c:pt>
              </c:numCache>
            </c:numRef>
          </c:val>
        </c:ser>
        <c:ser>
          <c:idx val="1"/>
          <c:order val="1"/>
          <c:tx>
            <c:strRef>
              <c:f>'ARGOS 3T-17'!$AF$20</c:f>
              <c:strCache>
                <c:ptCount val="1"/>
                <c:pt idx="0">
                  <c:v>MUJERES</c:v>
                </c:pt>
              </c:strCache>
            </c:strRef>
          </c:tx>
          <c:spPr>
            <a:solidFill>
              <a:schemeClr val="accent4">
                <a:lumMod val="75000"/>
              </a:schemeClr>
            </a:solidFill>
          </c:spPr>
          <c:cat>
            <c:strRef>
              <c:f>'ARGOS 3T-17'!$A$21:$A$37</c:f>
              <c:strCache>
                <c:ptCount val="17"/>
                <c:pt idx="0">
                  <c:v>0 A 4</c:v>
                </c:pt>
                <c:pt idx="1">
                  <c:v>5 A 9</c:v>
                </c:pt>
                <c:pt idx="2">
                  <c:v>10 A 14</c:v>
                </c:pt>
                <c:pt idx="3">
                  <c:v>15 A 19</c:v>
                </c:pt>
                <c:pt idx="4">
                  <c:v>20 A 24</c:v>
                </c:pt>
                <c:pt idx="5">
                  <c:v>25 A 29</c:v>
                </c:pt>
                <c:pt idx="6">
                  <c:v>30 A 34</c:v>
                </c:pt>
                <c:pt idx="7">
                  <c:v>35 A 39</c:v>
                </c:pt>
                <c:pt idx="8">
                  <c:v>40 A 44</c:v>
                </c:pt>
                <c:pt idx="9">
                  <c:v>45 A 49</c:v>
                </c:pt>
                <c:pt idx="10">
                  <c:v>50 A 54</c:v>
                </c:pt>
                <c:pt idx="11">
                  <c:v>55 A 59</c:v>
                </c:pt>
                <c:pt idx="12">
                  <c:v>60 A 64</c:v>
                </c:pt>
                <c:pt idx="13">
                  <c:v>65 A 69 </c:v>
                </c:pt>
                <c:pt idx="14">
                  <c:v>70 A 74</c:v>
                </c:pt>
                <c:pt idx="15">
                  <c:v>75 A 70</c:v>
                </c:pt>
                <c:pt idx="16">
                  <c:v> 80 O MÁS</c:v>
                </c:pt>
              </c:strCache>
            </c:strRef>
          </c:cat>
          <c:val>
            <c:numRef>
              <c:f>'ARGOS 3T-17'!$AF$21:$AF$37</c:f>
              <c:numCache>
                <c:formatCode>General</c:formatCode>
                <c:ptCount val="17"/>
                <c:pt idx="0">
                  <c:v>-2685</c:v>
                </c:pt>
                <c:pt idx="1">
                  <c:v>-3105</c:v>
                </c:pt>
                <c:pt idx="2">
                  <c:v>-3297</c:v>
                </c:pt>
                <c:pt idx="3">
                  <c:v>-3497</c:v>
                </c:pt>
                <c:pt idx="4">
                  <c:v>-3747</c:v>
                </c:pt>
                <c:pt idx="5">
                  <c:v>-3734</c:v>
                </c:pt>
                <c:pt idx="6">
                  <c:v>-3702</c:v>
                </c:pt>
                <c:pt idx="7">
                  <c:v>-4333</c:v>
                </c:pt>
                <c:pt idx="8">
                  <c:v>-4647</c:v>
                </c:pt>
                <c:pt idx="9">
                  <c:v>-4900</c:v>
                </c:pt>
                <c:pt idx="10">
                  <c:v>-4700</c:v>
                </c:pt>
                <c:pt idx="11">
                  <c:v>-4035</c:v>
                </c:pt>
                <c:pt idx="12">
                  <c:v>-2973</c:v>
                </c:pt>
                <c:pt idx="13">
                  <c:v>-2710</c:v>
                </c:pt>
                <c:pt idx="14">
                  <c:v>-2733</c:v>
                </c:pt>
                <c:pt idx="15">
                  <c:v>-2569</c:v>
                </c:pt>
                <c:pt idx="16">
                  <c:v>-5144</c:v>
                </c:pt>
              </c:numCache>
            </c:numRef>
          </c:val>
        </c:ser>
        <c:axId val="104544128"/>
        <c:axId val="104545664"/>
      </c:barChart>
      <c:catAx>
        <c:axId val="104544128"/>
        <c:scaling>
          <c:orientation val="minMax"/>
        </c:scaling>
        <c:axPos val="l"/>
        <c:minorTickMark val="out"/>
        <c:tickLblPos val="low"/>
        <c:crossAx val="104545664"/>
        <c:crosses val="autoZero"/>
        <c:auto val="1"/>
        <c:lblAlgn val="ctr"/>
        <c:lblOffset val="1000"/>
        <c:tickLblSkip val="1"/>
      </c:catAx>
      <c:valAx>
        <c:axId val="104545664"/>
        <c:scaling>
          <c:orientation val="minMax"/>
        </c:scaling>
        <c:axPos val="b"/>
        <c:majorGridlines/>
        <c:numFmt formatCode="General" sourceLinked="1"/>
        <c:tickLblPos val="nextTo"/>
        <c:crossAx val="104544128"/>
        <c:crosses val="autoZero"/>
        <c:crossBetween val="midCat"/>
      </c:valAx>
    </c:plotArea>
    <c:legend>
      <c:legendPos val="r"/>
      <c:layout>
        <c:manualLayout>
          <c:xMode val="edge"/>
          <c:yMode val="edge"/>
          <c:x val="0.82893919819718165"/>
          <c:y val="0.10960347042424538"/>
          <c:w val="0.13327272115278938"/>
          <c:h val="0.13830927030391507"/>
        </c:manualLayou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plotArea>
      <c:layout/>
      <c:barChart>
        <c:barDir val="bar"/>
        <c:grouping val="clustered"/>
        <c:ser>
          <c:idx val="0"/>
          <c:order val="0"/>
          <c:tx>
            <c:strRef>
              <c:f>Hoja1!$AD$3</c:f>
              <c:strCache>
                <c:ptCount val="1"/>
                <c:pt idx="0">
                  <c:v>VARONES</c:v>
                </c:pt>
              </c:strCache>
            </c:strRef>
          </c:tx>
          <c:spPr>
            <a:solidFill>
              <a:schemeClr val="accent3">
                <a:lumMod val="75000"/>
              </a:schemeClr>
            </a:solidFill>
          </c:spPr>
          <c:cat>
            <c:strRef>
              <c:f>Hoja1!$A$4:$A$13</c:f>
              <c:strCache>
                <c:ptCount val="10"/>
                <c:pt idx="0">
                  <c:v>&lt;20</c:v>
                </c:pt>
                <c:pt idx="1">
                  <c:v>de 20 a 24</c:v>
                </c:pt>
                <c:pt idx="2">
                  <c:v>de 25 a 29</c:v>
                </c:pt>
                <c:pt idx="3">
                  <c:v>de 30 a 34</c:v>
                </c:pt>
                <c:pt idx="4">
                  <c:v>de 35 a 39</c:v>
                </c:pt>
                <c:pt idx="5">
                  <c:v>de 40 a 44</c:v>
                </c:pt>
                <c:pt idx="6">
                  <c:v>de 45 a 49</c:v>
                </c:pt>
                <c:pt idx="7">
                  <c:v>de 50 a 54</c:v>
                </c:pt>
                <c:pt idx="8">
                  <c:v>de 55 a 59</c:v>
                </c:pt>
                <c:pt idx="9">
                  <c:v>60 o más</c:v>
                </c:pt>
              </c:strCache>
            </c:strRef>
          </c:cat>
          <c:val>
            <c:numRef>
              <c:f>Hoja1!$AD$4:$AD$13</c:f>
              <c:numCache>
                <c:formatCode>General</c:formatCode>
                <c:ptCount val="10"/>
                <c:pt idx="0">
                  <c:v>195</c:v>
                </c:pt>
                <c:pt idx="1">
                  <c:v>524</c:v>
                </c:pt>
                <c:pt idx="2">
                  <c:v>488</c:v>
                </c:pt>
                <c:pt idx="3">
                  <c:v>377</c:v>
                </c:pt>
                <c:pt idx="4">
                  <c:v>405</c:v>
                </c:pt>
                <c:pt idx="5">
                  <c:v>419</c:v>
                </c:pt>
                <c:pt idx="6">
                  <c:v>508</c:v>
                </c:pt>
                <c:pt idx="7">
                  <c:v>607</c:v>
                </c:pt>
                <c:pt idx="8">
                  <c:v>648</c:v>
                </c:pt>
                <c:pt idx="9">
                  <c:v>448</c:v>
                </c:pt>
              </c:numCache>
            </c:numRef>
          </c:val>
        </c:ser>
        <c:ser>
          <c:idx val="1"/>
          <c:order val="1"/>
          <c:tx>
            <c:strRef>
              <c:f>Hoja1!$AE$3</c:f>
              <c:strCache>
                <c:ptCount val="1"/>
                <c:pt idx="0">
                  <c:v>MUJERES</c:v>
                </c:pt>
              </c:strCache>
            </c:strRef>
          </c:tx>
          <c:spPr>
            <a:solidFill>
              <a:schemeClr val="accent4">
                <a:lumMod val="75000"/>
              </a:schemeClr>
            </a:solidFill>
            <a:scene3d>
              <a:camera prst="orthographicFront"/>
              <a:lightRig rig="threePt" dir="t"/>
            </a:scene3d>
            <a:sp3d>
              <a:bevelB w="152400" h="50800" prst="softRound"/>
            </a:sp3d>
          </c:spPr>
          <c:cat>
            <c:strRef>
              <c:f>Hoja1!$A$4:$A$13</c:f>
              <c:strCache>
                <c:ptCount val="10"/>
                <c:pt idx="0">
                  <c:v>&lt;20</c:v>
                </c:pt>
                <c:pt idx="1">
                  <c:v>de 20 a 24</c:v>
                </c:pt>
                <c:pt idx="2">
                  <c:v>de 25 a 29</c:v>
                </c:pt>
                <c:pt idx="3">
                  <c:v>de 30 a 34</c:v>
                </c:pt>
                <c:pt idx="4">
                  <c:v>de 35 a 39</c:v>
                </c:pt>
                <c:pt idx="5">
                  <c:v>de 40 a 44</c:v>
                </c:pt>
                <c:pt idx="6">
                  <c:v>de 45 a 49</c:v>
                </c:pt>
                <c:pt idx="7">
                  <c:v>de 50 a 54</c:v>
                </c:pt>
                <c:pt idx="8">
                  <c:v>de 55 a 59</c:v>
                </c:pt>
                <c:pt idx="9">
                  <c:v>60 o más</c:v>
                </c:pt>
              </c:strCache>
            </c:strRef>
          </c:cat>
          <c:val>
            <c:numRef>
              <c:f>Hoja1!$AF$4:$AF$13</c:f>
              <c:numCache>
                <c:formatCode>General</c:formatCode>
                <c:ptCount val="10"/>
                <c:pt idx="0">
                  <c:v>-138</c:v>
                </c:pt>
                <c:pt idx="1">
                  <c:v>-634</c:v>
                </c:pt>
                <c:pt idx="2">
                  <c:v>-793</c:v>
                </c:pt>
                <c:pt idx="3">
                  <c:v>-736</c:v>
                </c:pt>
                <c:pt idx="4">
                  <c:v>-798</c:v>
                </c:pt>
                <c:pt idx="5">
                  <c:v>-736</c:v>
                </c:pt>
                <c:pt idx="6">
                  <c:v>-724</c:v>
                </c:pt>
                <c:pt idx="7">
                  <c:v>-638</c:v>
                </c:pt>
                <c:pt idx="8">
                  <c:v>-461</c:v>
                </c:pt>
                <c:pt idx="9">
                  <c:v>-263</c:v>
                </c:pt>
              </c:numCache>
            </c:numRef>
          </c:val>
        </c:ser>
        <c:axId val="104587648"/>
        <c:axId val="104589184"/>
      </c:barChart>
      <c:dateAx>
        <c:axId val="104587648"/>
        <c:scaling>
          <c:orientation val="minMax"/>
        </c:scaling>
        <c:axPos val="l"/>
        <c:minorTickMark val="out"/>
        <c:tickLblPos val="low"/>
        <c:crossAx val="104589184"/>
        <c:crosses val="autoZero"/>
        <c:lblOffset val="100"/>
        <c:baseTimeUnit val="days"/>
        <c:majorUnit val="1"/>
      </c:dateAx>
      <c:valAx>
        <c:axId val="104589184"/>
        <c:scaling>
          <c:orientation val="minMax"/>
        </c:scaling>
        <c:axPos val="b"/>
        <c:majorGridlines/>
        <c:numFmt formatCode="General" sourceLinked="1"/>
        <c:tickLblPos val="nextTo"/>
        <c:crossAx val="104587648"/>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ES"/>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D68FFE2-2BCD-4127-BD9B-1F3BBA655F00}" type="datetimeFigureOut">
              <a:rPr lang="es-ES" smtClean="0"/>
              <a:pPr/>
              <a:t>06/11/2017</a:t>
            </a:fld>
            <a:endParaRPr lang="es-ES"/>
          </a:p>
        </p:txBody>
      </p:sp>
      <p:sp>
        <p:nvSpPr>
          <p:cNvPr id="4" name="3 Marcador de imagen de diapositiva"/>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s-ES"/>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90F2E6C-D6BB-4A7E-9477-DA5F3BFD81E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296" rtl="0" eaLnBrk="1" latinLnBrk="0" hangingPunct="1">
      <a:defRPr sz="1200" kern="1200">
        <a:solidFill>
          <a:schemeClr val="tx1"/>
        </a:solidFill>
        <a:latin typeface="+mn-lt"/>
        <a:ea typeface="+mn-ea"/>
        <a:cs typeface="+mn-cs"/>
      </a:defRPr>
    </a:lvl1pPr>
    <a:lvl2pPr marL="457148" algn="l" defTabSz="914296" rtl="0" eaLnBrk="1" latinLnBrk="0" hangingPunct="1">
      <a:defRPr sz="1200" kern="1200">
        <a:solidFill>
          <a:schemeClr val="tx1"/>
        </a:solidFill>
        <a:latin typeface="+mn-lt"/>
        <a:ea typeface="+mn-ea"/>
        <a:cs typeface="+mn-cs"/>
      </a:defRPr>
    </a:lvl2pPr>
    <a:lvl3pPr marL="914296" algn="l" defTabSz="914296" rtl="0" eaLnBrk="1" latinLnBrk="0" hangingPunct="1">
      <a:defRPr sz="1200" kern="1200">
        <a:solidFill>
          <a:schemeClr val="tx1"/>
        </a:solidFill>
        <a:latin typeface="+mn-lt"/>
        <a:ea typeface="+mn-ea"/>
        <a:cs typeface="+mn-cs"/>
      </a:defRPr>
    </a:lvl3pPr>
    <a:lvl4pPr marL="1371444" algn="l" defTabSz="914296" rtl="0" eaLnBrk="1" latinLnBrk="0" hangingPunct="1">
      <a:defRPr sz="1200" kern="1200">
        <a:solidFill>
          <a:schemeClr val="tx1"/>
        </a:solidFill>
        <a:latin typeface="+mn-lt"/>
        <a:ea typeface="+mn-ea"/>
        <a:cs typeface="+mn-cs"/>
      </a:defRPr>
    </a:lvl4pPr>
    <a:lvl5pPr marL="1828592" algn="l" defTabSz="914296" rtl="0" eaLnBrk="1" latinLnBrk="0" hangingPunct="1">
      <a:defRPr sz="1200" kern="1200">
        <a:solidFill>
          <a:schemeClr val="tx1"/>
        </a:solidFill>
        <a:latin typeface="+mn-lt"/>
        <a:ea typeface="+mn-ea"/>
        <a:cs typeface="+mn-cs"/>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24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39700" y="768350"/>
            <a:ext cx="6819900" cy="3836988"/>
          </a:xfrm>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90F2E6C-D6BB-4A7E-9477-DA5F3BFD81EF}"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20"/>
            <a:ext cx="7772400" cy="1102519"/>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04787"/>
            <a:ext cx="3008313" cy="871538"/>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1"/>
            <a:ext cx="5486400" cy="425054"/>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lang="es-ES"/>
          </a:p>
        </p:txBody>
      </p:sp>
      <p:sp>
        <p:nvSpPr>
          <p:cNvPr id="4" name="3 Marcador de texto"/>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32AFAD-C1B8-4777-95FE-375CA6AB52F9}" type="datetimeFigureOut">
              <a:rPr lang="es-ES" smtClean="0"/>
              <a:pPr/>
              <a:t>06/11/2017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7D66049-1F13-4AAA-8AA0-73CD24BFD8C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8"/>
            <a:ext cx="8229600" cy="857250"/>
          </a:xfrm>
          <a:prstGeom prst="rect">
            <a:avLst/>
          </a:prstGeom>
        </p:spPr>
        <p:txBody>
          <a:bodyPr vert="horz" lIns="91430" tIns="45715" rIns="91430" bIns="45715"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CD32AFAD-C1B8-4777-95FE-375CA6AB52F9}" type="datetimeFigureOut">
              <a:rPr lang="es-ES" smtClean="0"/>
              <a:pPr/>
              <a:t>06/11/2017</a:t>
            </a:fld>
            <a:endParaRPr lang="es-ES"/>
          </a:p>
        </p:txBody>
      </p:sp>
      <p:sp>
        <p:nvSpPr>
          <p:cNvPr id="5" name="4 Marcador de pie de página"/>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E7D66049-1F13-4AAA-8AA0-73CD24BFD8C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6"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5" indent="-285717" algn="l" defTabSz="91429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70" indent="-228574" algn="l" defTabSz="91429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66"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14"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4"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www.generogruposubbetica.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8 Imagen" descr="andaluciasemueve1.gif"/>
          <p:cNvPicPr>
            <a:picLocks noChangeAspect="1"/>
          </p:cNvPicPr>
          <p:nvPr/>
        </p:nvPicPr>
        <p:blipFill>
          <a:blip r:embed="rId4" cstate="print"/>
          <a:stretch>
            <a:fillRect/>
          </a:stretch>
        </p:blipFill>
        <p:spPr>
          <a:xfrm>
            <a:off x="6643702" y="2250279"/>
            <a:ext cx="1304186" cy="486054"/>
          </a:xfrm>
          <a:prstGeom prst="rect">
            <a:avLst/>
          </a:prstGeom>
        </p:spPr>
      </p:pic>
      <p:sp>
        <p:nvSpPr>
          <p:cNvPr id="11" name="1 Título"/>
          <p:cNvSpPr>
            <a:spLocks noGrp="1"/>
          </p:cNvSpPr>
          <p:nvPr>
            <p:ph type="ctrTitle"/>
          </p:nvPr>
        </p:nvSpPr>
        <p:spPr>
          <a:xfrm>
            <a:off x="611560" y="1059582"/>
            <a:ext cx="7772400" cy="1102519"/>
          </a:xfrm>
        </p:spPr>
        <p:txBody>
          <a:bodyPr>
            <a:normAutofit fontScale="90000"/>
          </a:bodyPr>
          <a:lstStyle/>
          <a:p>
            <a:r>
              <a:rPr lang="es-ES" dirty="0" smtClean="0"/>
              <a:t>EL COMPROMISO DEL GDR SUBBÉTICA CON  LA IGUALDAD</a:t>
            </a:r>
            <a:endParaRPr lang="es-ES" dirty="0"/>
          </a:p>
        </p:txBody>
      </p:sp>
      <p:sp>
        <p:nvSpPr>
          <p:cNvPr id="7" name="6 Subtítulo"/>
          <p:cNvSpPr>
            <a:spLocks noGrp="1"/>
          </p:cNvSpPr>
          <p:nvPr>
            <p:ph type="subTitle" idx="1"/>
          </p:nvPr>
        </p:nvSpPr>
        <p:spPr/>
        <p:txBody>
          <a:bodyPr/>
          <a:lstStyle/>
          <a:p>
            <a:r>
              <a:rPr lang="es-ES" dirty="0" smtClean="0"/>
              <a:t>Unidad de género del GDR SUBBÉTICA</a:t>
            </a:r>
            <a:endParaRPr lang="es-ES" dirty="0"/>
          </a:p>
        </p:txBody>
      </p:sp>
      <p:sp>
        <p:nvSpPr>
          <p:cNvPr id="13" name="12 CuadroTexto"/>
          <p:cNvSpPr txBox="1"/>
          <p:nvPr/>
        </p:nvSpPr>
        <p:spPr>
          <a:xfrm>
            <a:off x="1714480" y="4018371"/>
            <a:ext cx="6840760" cy="369322"/>
          </a:xfrm>
          <a:prstGeom prst="rect">
            <a:avLst/>
          </a:prstGeom>
          <a:noFill/>
        </p:spPr>
        <p:txBody>
          <a:bodyPr wrap="square" lIns="91430" tIns="45715" rIns="91430" bIns="45715" rtlCol="0">
            <a:spAutoFit/>
          </a:bodyPr>
          <a:lstStyle/>
          <a:p>
            <a:pPr algn="r"/>
            <a:r>
              <a:rPr lang="es-ES" b="1" dirty="0" smtClean="0"/>
              <a:t>San Fernando de Henares (Madrid), 7 de Noviembre de 2017    </a:t>
            </a:r>
            <a:endParaRPr lang="es-ES" b="1" dirty="0"/>
          </a:p>
        </p:txBody>
      </p:sp>
      <p:pic>
        <p:nvPicPr>
          <p:cNvPr id="10" name="9 Imagen" descr="logogenerocarmen.gif"/>
          <p:cNvPicPr>
            <a:picLocks noChangeAspect="1"/>
          </p:cNvPicPr>
          <p:nvPr/>
        </p:nvPicPr>
        <p:blipFill>
          <a:blip r:embed="rId5" cstate="print"/>
          <a:stretch>
            <a:fillRect/>
          </a:stretch>
        </p:blipFill>
        <p:spPr>
          <a:xfrm>
            <a:off x="7308304" y="2931790"/>
            <a:ext cx="966562" cy="98757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1131591"/>
            <a:ext cx="7416824" cy="3139311"/>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3.- Servicio de Tutorías a mujeres emprendedoras</a:t>
            </a:r>
          </a:p>
          <a:p>
            <a:pPr algn="just"/>
            <a:r>
              <a:rPr lang="es-ES" dirty="0" smtClean="0">
                <a:latin typeface="Fontin Sans Rg" pitchFamily="50" charset="0"/>
              </a:rPr>
              <a:t>El fin de dicho servicio fue capacitar a las mujeres emprendedoras en todos los aspectos relacionados con la creación y gestión de su empresa.</a:t>
            </a:r>
          </a:p>
          <a:p>
            <a:pPr algn="just"/>
            <a:r>
              <a:rPr lang="es-ES" dirty="0" smtClean="0">
                <a:latin typeface="Fontin Sans Rg" pitchFamily="50" charset="0"/>
              </a:rPr>
              <a:t>Se trató de un servicio de atención personalizada, en sesiones de 2 horas semanales durante las que se les orientó para realizar un estudio de mercado de cara a su idea de negocio, analizar la forma jurídica más ventajosas, realizar un plan de viabilidad económico, etc. De cara a la puesta en marcha de proyectos. El proyecto tuvo gran aceptación y un número satisfactorio tanto de usuarias del proyecto como de empresas puestas en marcha.</a:t>
            </a:r>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1491631"/>
            <a:ext cx="7416824" cy="2585313"/>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4.- Programa de Microcréditos para el fomento del Autoempleo de las mujeres de la </a:t>
            </a:r>
            <a:r>
              <a:rPr lang="es-ES" b="1" dirty="0" err="1" smtClean="0">
                <a:solidFill>
                  <a:srgbClr val="4C8F22"/>
                </a:solidFill>
                <a:latin typeface="Fontin Sans Rg" pitchFamily="50" charset="0"/>
              </a:rPr>
              <a:t>Subbética</a:t>
            </a:r>
            <a:r>
              <a:rPr lang="es-ES" b="1" dirty="0" smtClean="0">
                <a:solidFill>
                  <a:srgbClr val="4C8F22"/>
                </a:solidFill>
                <a:latin typeface="Fontin Sans Rg" pitchFamily="50" charset="0"/>
              </a:rPr>
              <a:t>.</a:t>
            </a:r>
          </a:p>
          <a:p>
            <a:pPr algn="just"/>
            <a:r>
              <a:rPr lang="es-ES" dirty="0" smtClean="0">
                <a:latin typeface="Fontin Sans Rg" pitchFamily="50" charset="0"/>
              </a:rPr>
              <a:t>Tras analizar algunas de las problemáticas que se presentaban en el Servicio de Tutoría, sobre todo de cara a la financiación de los proyectos, se puso en marcha este programa que consistió básicamente en la conjunción de una subvención de hasta 12.000 € a fondo perdido y un préstamo bancario microcrédito con un máximo de 25.000 € con la característica fundamental de </a:t>
            </a:r>
            <a:r>
              <a:rPr lang="es-ES" b="1" dirty="0" smtClean="0">
                <a:latin typeface="Fontin Sans Rg" pitchFamily="50" charset="0"/>
              </a:rPr>
              <a:t>no necesitar avales </a:t>
            </a:r>
            <a:r>
              <a:rPr lang="es-ES" dirty="0" smtClean="0">
                <a:latin typeface="Fontin Sans Rg" pitchFamily="50" charset="0"/>
              </a:rPr>
              <a:t>de ningún tipo para acceder al mismo.</a:t>
            </a:r>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1419623"/>
            <a:ext cx="7416824" cy="2862312"/>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4.- Programa de Microcréditos para el fomento del Autoempleo de las mujeres de la </a:t>
            </a:r>
            <a:r>
              <a:rPr lang="es-ES" b="1" dirty="0" err="1" smtClean="0">
                <a:solidFill>
                  <a:srgbClr val="4C8F22"/>
                </a:solidFill>
                <a:latin typeface="Fontin Sans Rg" pitchFamily="50" charset="0"/>
              </a:rPr>
              <a:t>Subbética</a:t>
            </a:r>
            <a:r>
              <a:rPr lang="es-ES" b="1" dirty="0" smtClean="0">
                <a:solidFill>
                  <a:srgbClr val="4C8F22"/>
                </a:solidFill>
                <a:latin typeface="Fontin Sans Rg" pitchFamily="50" charset="0"/>
              </a:rPr>
              <a:t>.</a:t>
            </a:r>
          </a:p>
          <a:p>
            <a:pPr algn="just"/>
            <a:r>
              <a:rPr lang="es-ES" b="1" dirty="0" smtClean="0">
                <a:latin typeface="Fontin Sans Rg" pitchFamily="50" charset="0"/>
              </a:rPr>
              <a:t>Resultados</a:t>
            </a:r>
            <a:r>
              <a:rPr lang="es-ES" dirty="0" smtClean="0">
                <a:latin typeface="Fontin Sans Rg" pitchFamily="50" charset="0"/>
              </a:rPr>
              <a:t>: La evaluación del proyecto, realizado durante un año y medio fue muy positiva, tanto por aquellas usuarias que llevaron a cabo la inversión (100 % mujeres) apoyadas por el Microcrédito y por la ayuda PRODER-A, como por el resto de usuarios/as que participaron en el proyecto.</a:t>
            </a:r>
          </a:p>
          <a:p>
            <a:pPr algn="just"/>
            <a:r>
              <a:rPr lang="es-ES" dirty="0" smtClean="0">
                <a:latin typeface="Fontin Sans Rg" pitchFamily="50" charset="0"/>
              </a:rPr>
              <a:t>Esta experiencia ha hecho que consigamos un acercamiento de las ayudas reintegrables a la filosofía de los microcréditos.</a:t>
            </a: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28662" y="1660916"/>
            <a:ext cx="7416824" cy="2308324"/>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5.- Jornadas sobre sensibilización para la cultura emprendedora, búsqueda de empleo y fomento de la participación ciudadana.</a:t>
            </a:r>
          </a:p>
          <a:p>
            <a:pPr algn="just"/>
            <a:r>
              <a:rPr lang="es-ES" dirty="0" smtClean="0">
                <a:latin typeface="Fontin Sans Rg" pitchFamily="50" charset="0"/>
              </a:rPr>
              <a:t>Tratándose diversos temas, desde el fomento de la conciencia emprendedora, apoyo para la búsqueda de empleo, el asociacionismo como medio de participación ciudadana, hasta la difusión y puesta en conocimiento de toda una serie de entidades que existen hoy día para asesorar a la población referente a cualquier necesidad que se plantee.</a:t>
            </a: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1275606"/>
            <a:ext cx="7416824" cy="3139311"/>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6.- Estudio – diagnóstico de la situación de la mujer en la comarca de la </a:t>
            </a:r>
            <a:r>
              <a:rPr lang="es-ES" b="1" dirty="0" err="1" smtClean="0">
                <a:solidFill>
                  <a:srgbClr val="4C8F22"/>
                </a:solidFill>
                <a:latin typeface="Fontin Sans Rg" pitchFamily="50" charset="0"/>
              </a:rPr>
              <a:t>Subbética</a:t>
            </a:r>
            <a:r>
              <a:rPr lang="es-ES" b="1" dirty="0" smtClean="0">
                <a:solidFill>
                  <a:srgbClr val="4C8F22"/>
                </a:solidFill>
                <a:latin typeface="Fontin Sans Rg" pitchFamily="50" charset="0"/>
              </a:rPr>
              <a:t> y sus sinergias en relación con el Desarrollo Rural.</a:t>
            </a:r>
          </a:p>
          <a:p>
            <a:pPr algn="just"/>
            <a:r>
              <a:rPr lang="es-ES" dirty="0" smtClean="0">
                <a:latin typeface="Fontin Sans Rg" pitchFamily="50" charset="0"/>
              </a:rPr>
              <a:t>Tras la realización de dicho estudio se han planteado una serie de líneas y actuaciones consideradas como prioritarias y deberán ir desarrollándose en el territorio para conseguir minimizar las desigualdades existentes en materia de género, favorecer la incorporación de la mujer al mundo laboral y conseguir la sensibilización de la población en general en materia de igualdad. Para ello se han propuesto 6 grandes líneas que engloban los objetivos más específicos:</a:t>
            </a: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1059582"/>
            <a:ext cx="7416824" cy="3416310"/>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6.- Estudio – diagnóstico de la situación de la mujer en la comarca de la </a:t>
            </a:r>
            <a:r>
              <a:rPr lang="es-ES" b="1" dirty="0" err="1" smtClean="0">
                <a:solidFill>
                  <a:srgbClr val="4C8F22"/>
                </a:solidFill>
                <a:latin typeface="Fontin Sans Rg" pitchFamily="50" charset="0"/>
              </a:rPr>
              <a:t>Subbética</a:t>
            </a:r>
            <a:r>
              <a:rPr lang="es-ES" b="1" dirty="0" smtClean="0">
                <a:solidFill>
                  <a:srgbClr val="4C8F22"/>
                </a:solidFill>
                <a:latin typeface="Fontin Sans Rg" pitchFamily="50" charset="0"/>
              </a:rPr>
              <a:t> y sus sinergias en relación con el Desarrollo Rural.</a:t>
            </a:r>
          </a:p>
          <a:p>
            <a:pPr algn="just"/>
            <a:r>
              <a:rPr lang="es-ES" dirty="0" smtClean="0">
                <a:latin typeface="Fontin Sans Rg" pitchFamily="50" charset="0"/>
              </a:rPr>
              <a:t>1.- Fomentar políticas y actuaciones de conciliación de la vida laboral y familiar.</a:t>
            </a:r>
          </a:p>
          <a:p>
            <a:pPr algn="just"/>
            <a:r>
              <a:rPr lang="es-ES" dirty="0" smtClean="0">
                <a:latin typeface="Fontin Sans Rg" pitchFamily="50" charset="0"/>
              </a:rPr>
              <a:t>2.- Fortalecer políticas de igualdad de género.</a:t>
            </a:r>
          </a:p>
          <a:p>
            <a:pPr algn="just"/>
            <a:r>
              <a:rPr lang="es-ES" dirty="0" smtClean="0">
                <a:latin typeface="Fontin Sans Rg" pitchFamily="50" charset="0"/>
              </a:rPr>
              <a:t>3.- Mejorar las condiciones laborales de las trabajadoras.</a:t>
            </a:r>
          </a:p>
          <a:p>
            <a:pPr algn="just"/>
            <a:r>
              <a:rPr lang="es-ES" dirty="0" smtClean="0">
                <a:latin typeface="Fontin Sans Rg" pitchFamily="50" charset="0"/>
              </a:rPr>
              <a:t>4.- Fomentar la utilización de las TIC</a:t>
            </a:r>
          </a:p>
          <a:p>
            <a:pPr algn="just"/>
            <a:r>
              <a:rPr lang="es-ES" dirty="0" smtClean="0">
                <a:latin typeface="Fontin Sans Rg" pitchFamily="50" charset="0"/>
              </a:rPr>
              <a:t>5.- Fomentar el desarrollo y la eficiencia del transporte público interna y externamente a la comarca.</a:t>
            </a:r>
          </a:p>
          <a:p>
            <a:pPr algn="just"/>
            <a:r>
              <a:rPr lang="es-ES" dirty="0" smtClean="0">
                <a:latin typeface="Fontin Sans Rg" pitchFamily="50" charset="0"/>
              </a:rPr>
              <a:t>6.- Potenciar la cooperación de las Administraciones con presencia en el territorio.</a:t>
            </a: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843558"/>
            <a:ext cx="7416824" cy="3970308"/>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7.- Proyectos </a:t>
            </a:r>
            <a:r>
              <a:rPr lang="es-ES" b="1" dirty="0" err="1" smtClean="0">
                <a:solidFill>
                  <a:srgbClr val="4C8F22"/>
                </a:solidFill>
                <a:latin typeface="Fontin Sans Rg" pitchFamily="50" charset="0"/>
              </a:rPr>
              <a:t>Euroempleo</a:t>
            </a:r>
            <a:r>
              <a:rPr lang="es-ES" b="1" dirty="0" smtClean="0">
                <a:solidFill>
                  <a:srgbClr val="4C8F22"/>
                </a:solidFill>
                <a:latin typeface="Fontin Sans Rg" pitchFamily="50" charset="0"/>
              </a:rPr>
              <a:t>.</a:t>
            </a:r>
          </a:p>
          <a:p>
            <a:pPr algn="just"/>
            <a:r>
              <a:rPr lang="es-ES" dirty="0" smtClean="0">
                <a:latin typeface="Fontin Sans Rg" pitchFamily="50" charset="0"/>
              </a:rPr>
              <a:t>Para ir trabajando sobre los objetivos anteriormente indicados se solicitó ayuda al Servicio Andaluz de Empleo para poder ejecutar dos proyectos:</a:t>
            </a:r>
          </a:p>
          <a:p>
            <a:pPr algn="just">
              <a:buFontTx/>
              <a:buChar char="-"/>
            </a:pPr>
            <a:r>
              <a:rPr lang="es-ES" dirty="0" smtClean="0">
                <a:latin typeface="Fontin Sans Rg" pitchFamily="50" charset="0"/>
              </a:rPr>
              <a:t> Sensibilización para la implantación de planes de igualdad en PYMES.</a:t>
            </a:r>
          </a:p>
          <a:p>
            <a:pPr algn="just">
              <a:buFontTx/>
              <a:buChar char="-"/>
            </a:pPr>
            <a:r>
              <a:rPr lang="es-ES" dirty="0" smtClean="0">
                <a:latin typeface="Fontin Sans Rg" pitchFamily="50" charset="0"/>
              </a:rPr>
              <a:t> Formación y trabajo en zonas rurales bajo la perspectiva de género.</a:t>
            </a:r>
          </a:p>
          <a:p>
            <a:pPr algn="just"/>
            <a:r>
              <a:rPr lang="es-ES" dirty="0" smtClean="0">
                <a:latin typeface="Fontin Sans Rg" pitchFamily="50" charset="0"/>
              </a:rPr>
              <a:t>Así mediante el primero hemos buscado el empoderamiento y visualización de la mujer en pequeñas empresas, cooperativas, etc., de forma voluntaria que ayude a la conciliación de la vida personal y laboral y a la participación activa de la mujer en órganos de decisión.</a:t>
            </a:r>
          </a:p>
          <a:p>
            <a:pPr algn="just"/>
            <a:r>
              <a:rPr lang="es-ES" dirty="0" smtClean="0">
                <a:latin typeface="Fontin Sans Rg" pitchFamily="50" charset="0"/>
              </a:rPr>
              <a:t>Por otra parte buscamos conocer iniciativas que hayan unificado formación y empleo y que hayan generado empresas y puestos de trabajo a mujeres.</a:t>
            </a: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699542"/>
            <a:ext cx="7416824" cy="4801314"/>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8.- UNIDAD DE GÉNERO DEL GDR SUBBÉTICA.</a:t>
            </a:r>
          </a:p>
          <a:p>
            <a:pPr algn="just"/>
            <a:r>
              <a:rPr lang="es-ES" dirty="0" smtClean="0">
                <a:latin typeface="Fontin Sans Rg" pitchFamily="50" charset="0"/>
              </a:rPr>
              <a:t>La actuación más novedosa realizada con el fin de promover la igualdad efectiva y real en nuestra comarca, además de mostrar la </a:t>
            </a:r>
            <a:r>
              <a:rPr lang="es-ES" dirty="0" err="1" smtClean="0">
                <a:latin typeface="Fontin Sans Rg" pitchFamily="50" charset="0"/>
              </a:rPr>
              <a:t>transversalidad</a:t>
            </a:r>
            <a:r>
              <a:rPr lang="es-ES" dirty="0" smtClean="0">
                <a:latin typeface="Fontin Sans Rg" pitchFamily="50" charset="0"/>
              </a:rPr>
              <a:t> de género como </a:t>
            </a:r>
            <a:r>
              <a:rPr lang="es-ES" dirty="0" err="1" smtClean="0">
                <a:latin typeface="Fontin Sans Rg" pitchFamily="50" charset="0"/>
              </a:rPr>
              <a:t>algon</a:t>
            </a:r>
            <a:r>
              <a:rPr lang="es-ES" dirty="0" smtClean="0">
                <a:latin typeface="Fontin Sans Rg" pitchFamily="50" charset="0"/>
              </a:rPr>
              <a:t> necesario y diario,  hemos puesto en marcha la Unidad de Género del GDR SUBBÉTICA, que es el instrumento que la Asociación utiliza para impulsar y acompañar el proceso de incorporación de la </a:t>
            </a:r>
            <a:r>
              <a:rPr lang="es-ES" dirty="0" err="1" smtClean="0">
                <a:latin typeface="Fontin Sans Rg" pitchFamily="50" charset="0"/>
              </a:rPr>
              <a:t>transversalidad</a:t>
            </a:r>
            <a:r>
              <a:rPr lang="es-ES" dirty="0" smtClean="0">
                <a:latin typeface="Fontin Sans Rg" pitchFamily="50" charset="0"/>
              </a:rPr>
              <a:t> de género y de fomentar la aplicación del principio de igualdad de oportunidades en las distintas organizaciones que la componen, sirviendo además de modelo y punto de asesoramiento a otras entidades tanto públicas como privadas.</a:t>
            </a:r>
          </a:p>
          <a:p>
            <a:pPr algn="just"/>
            <a:r>
              <a:rPr lang="es-ES" dirty="0" smtClean="0">
                <a:latin typeface="Fontin Sans Rg" pitchFamily="50" charset="0"/>
              </a:rPr>
              <a:t>Con la ejecución de este proyecto, subvencionado dentro del programa </a:t>
            </a:r>
            <a:r>
              <a:rPr lang="es-ES" dirty="0" err="1" smtClean="0">
                <a:latin typeface="Fontin Sans Rg" pitchFamily="50" charset="0"/>
              </a:rPr>
              <a:t>LiderA</a:t>
            </a:r>
            <a:r>
              <a:rPr lang="es-ES" dirty="0" smtClean="0">
                <a:latin typeface="Fontin Sans Rg" pitchFamily="50" charset="0"/>
              </a:rPr>
              <a:t>, se presta un servicio hacia el exterior dirigido a </a:t>
            </a:r>
            <a:r>
              <a:rPr lang="es-ES" dirty="0" err="1" smtClean="0">
                <a:latin typeface="Fontin Sans Rg" pitchFamily="50" charset="0"/>
              </a:rPr>
              <a:t>micropymes</a:t>
            </a:r>
            <a:r>
              <a:rPr lang="es-ES" dirty="0" smtClean="0">
                <a:latin typeface="Fontin Sans Rg" pitchFamily="50" charset="0"/>
              </a:rPr>
              <a:t>, principalmente debido a que son la mayoría de tipología de las empresas que existen en la comarca. A través de esta unidad se sensibiliza, asesora y ayuda en apoyo a las políticas de igualdad.</a:t>
            </a:r>
          </a:p>
          <a:p>
            <a:pPr algn="just"/>
            <a:endParaRPr lang="es-ES" dirty="0" smtClean="0">
              <a:latin typeface="Fontin Sans Rg" pitchFamily="50" charset="0"/>
            </a:endParaRP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699543"/>
            <a:ext cx="7416824" cy="1477317"/>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Actuaciones de la UNIDAD DE GÉNERO</a:t>
            </a:r>
          </a:p>
          <a:p>
            <a:pPr algn="just"/>
            <a:r>
              <a:rPr lang="es-ES" dirty="0" smtClean="0">
                <a:latin typeface="Fontin Sans Rg" pitchFamily="50" charset="0"/>
              </a:rPr>
              <a:t>1.- Presentación de la Unidad de Género a las entidades locales y asociaciones de mujeres.</a:t>
            </a:r>
          </a:p>
          <a:p>
            <a:pPr algn="just"/>
            <a:endParaRPr lang="es-ES" dirty="0" smtClean="0">
              <a:latin typeface="Fontin Sans Rg" pitchFamily="50" charset="0"/>
            </a:endParaRPr>
          </a:p>
          <a:p>
            <a:pPr algn="just"/>
            <a:endParaRPr lang="es-ES" dirty="0">
              <a:latin typeface="Fontin Sans Rg" pitchFamily="50" charset="0"/>
            </a:endParaRPr>
          </a:p>
        </p:txBody>
      </p:sp>
      <p:pic>
        <p:nvPicPr>
          <p:cNvPr id="4" name="3 Imagen" descr="C:\Users\Carmen\AppData\Local\Temp\DSC_0202.JPG"/>
          <p:cNvPicPr/>
          <p:nvPr/>
        </p:nvPicPr>
        <p:blipFill>
          <a:blip r:embed="rId4" cstate="print"/>
          <a:stretch>
            <a:fillRect/>
          </a:stretch>
        </p:blipFill>
        <p:spPr bwMode="auto">
          <a:xfrm>
            <a:off x="1331640" y="1635647"/>
            <a:ext cx="2257425" cy="1514475"/>
          </a:xfrm>
          <a:prstGeom prst="rect">
            <a:avLst/>
          </a:prstGeom>
          <a:noFill/>
          <a:ln>
            <a:noFill/>
          </a:ln>
        </p:spPr>
      </p:pic>
      <p:pic>
        <p:nvPicPr>
          <p:cNvPr id="5" name="4 Imagen" descr="R:\56\Documentacion grafica\reunión ADEMUR 3-12-12\resized\DSC_0203.jpg"/>
          <p:cNvPicPr/>
          <p:nvPr/>
        </p:nvPicPr>
        <p:blipFill>
          <a:blip r:embed="rId5" cstate="print"/>
          <a:srcRect/>
          <a:stretch>
            <a:fillRect/>
          </a:stretch>
        </p:blipFill>
        <p:spPr bwMode="auto">
          <a:xfrm>
            <a:off x="3203849" y="2787774"/>
            <a:ext cx="2276475" cy="1524000"/>
          </a:xfrm>
          <a:prstGeom prst="rect">
            <a:avLst/>
          </a:prstGeom>
          <a:noFill/>
          <a:ln w="9525">
            <a:noFill/>
            <a:miter lim="800000"/>
            <a:headEnd/>
            <a:tailEnd/>
          </a:ln>
        </p:spPr>
      </p:pic>
      <p:pic>
        <p:nvPicPr>
          <p:cNvPr id="8" name="7 Imagen" descr="R:\56\Documentacion grafica\reunión ADEMUR 3-12-12\resized\DSC_0204.jpg"/>
          <p:cNvPicPr/>
          <p:nvPr/>
        </p:nvPicPr>
        <p:blipFill>
          <a:blip r:embed="rId6" cstate="print"/>
          <a:srcRect/>
          <a:stretch>
            <a:fillRect/>
          </a:stretch>
        </p:blipFill>
        <p:spPr bwMode="auto">
          <a:xfrm>
            <a:off x="5148065" y="1851670"/>
            <a:ext cx="2276475" cy="1524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699542"/>
            <a:ext cx="7416824" cy="3416310"/>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Actuaciones de la UNIDAD DE GÉNERO</a:t>
            </a:r>
          </a:p>
          <a:p>
            <a:pPr algn="just"/>
            <a:r>
              <a:rPr lang="es-ES" dirty="0" smtClean="0">
                <a:latin typeface="Fontin Sans Rg" pitchFamily="50" charset="0"/>
              </a:rPr>
              <a:t>2.- Constitución del Comité de </a:t>
            </a:r>
            <a:r>
              <a:rPr lang="es-ES" dirty="0" err="1" smtClean="0">
                <a:latin typeface="Fontin Sans Rg" pitchFamily="50" charset="0"/>
              </a:rPr>
              <a:t>transversalidad</a:t>
            </a:r>
            <a:r>
              <a:rPr lang="es-ES" dirty="0" smtClean="0">
                <a:latin typeface="Fontin Sans Rg" pitchFamily="50" charset="0"/>
              </a:rPr>
              <a:t> y de las mesas sectoriales.</a:t>
            </a:r>
          </a:p>
          <a:p>
            <a:pPr algn="just">
              <a:buFontTx/>
              <a:buChar char="-"/>
            </a:pPr>
            <a:r>
              <a:rPr lang="es-ES" dirty="0" smtClean="0">
                <a:latin typeface="Fontin Sans Rg" pitchFamily="50" charset="0"/>
              </a:rPr>
              <a:t>Comité de </a:t>
            </a:r>
            <a:r>
              <a:rPr lang="es-ES" dirty="0" err="1" smtClean="0">
                <a:latin typeface="Fontin Sans Rg" pitchFamily="50" charset="0"/>
              </a:rPr>
              <a:t>transversalidad</a:t>
            </a:r>
            <a:r>
              <a:rPr lang="es-ES" dirty="0" smtClean="0">
                <a:latin typeface="Fontin Sans Rg" pitchFamily="50" charset="0"/>
              </a:rPr>
              <a:t>: Constituido por la Dirección General de Desarrollo Sostenible del Medio Rural, Delegación Territorial de la Consejería de Agricultura, Pesca y Desarrollo Rural de Córdoba, Asociación de Mujeres Rurales de la Subbética y GDR SUBBÉTICA.</a:t>
            </a:r>
          </a:p>
          <a:p>
            <a:pPr algn="just">
              <a:buFontTx/>
              <a:buChar char="-"/>
            </a:pPr>
            <a:r>
              <a:rPr lang="es-ES" dirty="0" smtClean="0">
                <a:latin typeface="Fontin Sans Rg" pitchFamily="50" charset="0"/>
              </a:rPr>
              <a:t>Las diferentes mesas sectoriales quedaron constituidas como se muestra: </a:t>
            </a:r>
          </a:p>
          <a:p>
            <a:pPr algn="just"/>
            <a:r>
              <a:rPr lang="es-ES" dirty="0" smtClean="0">
                <a:latin typeface="Fontin Sans Rg" pitchFamily="50" charset="0"/>
              </a:rPr>
              <a:t>a) Mesa del sector agroalimentario:</a:t>
            </a:r>
          </a:p>
          <a:p>
            <a:pPr algn="just"/>
            <a:endParaRPr lang="es-ES" dirty="0" smtClean="0">
              <a:latin typeface="Fontin Sans Rg" pitchFamily="50" charset="0"/>
            </a:endParaRPr>
          </a:p>
          <a:p>
            <a:pPr algn="just"/>
            <a:endParaRPr lang="es-ES" dirty="0">
              <a:latin typeface="Fontin Sans Rg" pitchFamily="50" charset="0"/>
            </a:endParaRPr>
          </a:p>
        </p:txBody>
      </p:sp>
      <p:pic>
        <p:nvPicPr>
          <p:cNvPr id="1026" name="Picture 2"/>
          <p:cNvPicPr>
            <a:picLocks noChangeAspect="1" noChangeArrowheads="1"/>
          </p:cNvPicPr>
          <p:nvPr/>
        </p:nvPicPr>
        <p:blipFill>
          <a:blip r:embed="rId4" cstate="print"/>
          <a:srcRect/>
          <a:stretch>
            <a:fillRect/>
          </a:stretch>
        </p:blipFill>
        <p:spPr bwMode="auto">
          <a:xfrm>
            <a:off x="4572001" y="3003798"/>
            <a:ext cx="3983713" cy="18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1 Título"/>
          <p:cNvSpPr>
            <a:spLocks noGrp="1"/>
          </p:cNvSpPr>
          <p:nvPr>
            <p:ph type="ctrTitle"/>
          </p:nvPr>
        </p:nvSpPr>
        <p:spPr>
          <a:xfrm>
            <a:off x="683568" y="771550"/>
            <a:ext cx="7772400" cy="2160240"/>
          </a:xfrm>
        </p:spPr>
        <p:txBody>
          <a:bodyPr>
            <a:noAutofit/>
          </a:bodyPr>
          <a:lstStyle/>
          <a:p>
            <a:pPr algn="l"/>
            <a:r>
              <a:rPr lang="es-ES" sz="1400" dirty="0" smtClean="0"/>
              <a:t>1.- ANTECEDENTES</a:t>
            </a:r>
            <a:br>
              <a:rPr lang="es-ES" sz="1400" dirty="0" smtClean="0"/>
            </a:br>
            <a:r>
              <a:rPr lang="es-ES" sz="1400" dirty="0" smtClean="0"/>
              <a:t>La comarca de la Subbética.</a:t>
            </a:r>
            <a:br>
              <a:rPr lang="es-ES" sz="1400" dirty="0" smtClean="0"/>
            </a:br>
            <a:r>
              <a:rPr lang="es-ES" sz="1400" dirty="0" smtClean="0"/>
              <a:t>Se sitúa en el Centro Geográfico de Andalucía, ocupando 1.597 km ² y constituida por 14 municipios: </a:t>
            </a:r>
            <a:r>
              <a:rPr lang="es-ES" sz="1400" dirty="0" err="1" smtClean="0"/>
              <a:t>Almedinilla</a:t>
            </a:r>
            <a:r>
              <a:rPr lang="es-ES" sz="1400" dirty="0" smtClean="0"/>
              <a:t>, </a:t>
            </a:r>
            <a:r>
              <a:rPr lang="es-ES" sz="1400" dirty="0" err="1" smtClean="0"/>
              <a:t>Benamejí</a:t>
            </a:r>
            <a:r>
              <a:rPr lang="es-ES" sz="1400" dirty="0" smtClean="0"/>
              <a:t>, Cabra, </a:t>
            </a:r>
            <a:r>
              <a:rPr lang="es-ES" sz="1400" dirty="0" err="1" smtClean="0"/>
              <a:t>Carcabuey</a:t>
            </a:r>
            <a:r>
              <a:rPr lang="es-ES" sz="1400" dirty="0" smtClean="0"/>
              <a:t>, Doña </a:t>
            </a:r>
            <a:r>
              <a:rPr lang="es-ES" sz="1400" dirty="0" err="1" smtClean="0"/>
              <a:t>Mencía</a:t>
            </a:r>
            <a:r>
              <a:rPr lang="es-ES" sz="1400" dirty="0" smtClean="0"/>
              <a:t>, Encinas Reales, Fuente </a:t>
            </a:r>
            <a:r>
              <a:rPr lang="es-ES" sz="1400" dirty="0" err="1" smtClean="0"/>
              <a:t>Tójar</a:t>
            </a:r>
            <a:r>
              <a:rPr lang="es-ES" sz="1400" dirty="0" smtClean="0"/>
              <a:t>, </a:t>
            </a:r>
            <a:r>
              <a:rPr lang="es-ES" sz="1400" dirty="0" err="1" smtClean="0"/>
              <a:t>Iznájar</a:t>
            </a:r>
            <a:r>
              <a:rPr lang="es-ES" sz="1400" dirty="0" smtClean="0"/>
              <a:t>, Lucena, Luque, </a:t>
            </a:r>
            <a:r>
              <a:rPr lang="es-ES" sz="1400" dirty="0" err="1" smtClean="0"/>
              <a:t>Palenciana</a:t>
            </a:r>
            <a:r>
              <a:rPr lang="es-ES" sz="1400" dirty="0" smtClean="0"/>
              <a:t>, </a:t>
            </a:r>
            <a:r>
              <a:rPr lang="es-ES" sz="1400" dirty="0" err="1" smtClean="0"/>
              <a:t>Priego</a:t>
            </a:r>
            <a:r>
              <a:rPr lang="es-ES" sz="1400" dirty="0" smtClean="0"/>
              <a:t> de Córdoba, Rute y </a:t>
            </a:r>
            <a:r>
              <a:rPr lang="es-ES" sz="1400" dirty="0" err="1" smtClean="0"/>
              <a:t>Zuheros</a:t>
            </a:r>
            <a:r>
              <a:rPr lang="es-ES" sz="1400" dirty="0" smtClean="0"/>
              <a:t>.</a:t>
            </a:r>
            <a:br>
              <a:rPr lang="es-ES" sz="1400" dirty="0" smtClean="0"/>
            </a:br>
            <a:r>
              <a:rPr lang="es-ES" sz="1400" dirty="0" smtClean="0"/>
              <a:t/>
            </a:r>
            <a:br>
              <a:rPr lang="es-ES" sz="1400" dirty="0" smtClean="0"/>
            </a:br>
            <a:endParaRPr lang="es-ES" sz="1400" dirty="0"/>
          </a:p>
        </p:txBody>
      </p:sp>
      <p:pic>
        <p:nvPicPr>
          <p:cNvPr id="2050" name="Picture 2" descr="Comarca de La Subbética.svg"/>
          <p:cNvPicPr>
            <a:picLocks noChangeAspect="1" noChangeArrowheads="1"/>
          </p:cNvPicPr>
          <p:nvPr/>
        </p:nvPicPr>
        <p:blipFill>
          <a:blip r:embed="rId4" cstate="print"/>
          <a:srcRect/>
          <a:stretch>
            <a:fillRect/>
          </a:stretch>
        </p:blipFill>
        <p:spPr bwMode="auto">
          <a:xfrm>
            <a:off x="899593" y="2427734"/>
            <a:ext cx="2665261" cy="1795860"/>
          </a:xfrm>
          <a:prstGeom prst="rect">
            <a:avLst/>
          </a:prstGeom>
          <a:noFill/>
        </p:spPr>
      </p:pic>
      <p:pic>
        <p:nvPicPr>
          <p:cNvPr id="2051" name="Picture 3"/>
          <p:cNvPicPr>
            <a:picLocks noChangeAspect="1" noChangeArrowheads="1"/>
          </p:cNvPicPr>
          <p:nvPr/>
        </p:nvPicPr>
        <p:blipFill>
          <a:blip r:embed="rId5" cstate="print"/>
          <a:srcRect/>
          <a:stretch>
            <a:fillRect/>
          </a:stretch>
        </p:blipFill>
        <p:spPr bwMode="auto">
          <a:xfrm>
            <a:off x="4355976" y="2283718"/>
            <a:ext cx="2965698" cy="21610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699543"/>
            <a:ext cx="7416824" cy="3693309"/>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Actuaciones de la UNIDAD DE GÉNERO</a:t>
            </a:r>
          </a:p>
          <a:p>
            <a:pPr algn="just"/>
            <a:r>
              <a:rPr lang="es-ES" dirty="0" smtClean="0">
                <a:latin typeface="Fontin Sans Rg" pitchFamily="50" charset="0"/>
              </a:rPr>
              <a:t>b) Mesa del empleo:</a:t>
            </a: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smtClean="0">
              <a:latin typeface="Fontin Sans Rg" pitchFamily="50" charset="0"/>
            </a:endParaRPr>
          </a:p>
          <a:p>
            <a:pPr algn="just"/>
            <a:r>
              <a:rPr lang="es-ES" dirty="0" smtClean="0">
                <a:latin typeface="Fontin Sans Rg" pitchFamily="50" charset="0"/>
              </a:rPr>
              <a:t>c) Mesa público-privada:</a:t>
            </a: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smtClean="0">
              <a:latin typeface="Fontin Sans Rg" pitchFamily="50" charset="0"/>
            </a:endParaRPr>
          </a:p>
          <a:p>
            <a:pPr algn="just"/>
            <a:endParaRPr lang="es-ES" dirty="0">
              <a:latin typeface="Fontin Sans Rg" pitchFamily="50" charset="0"/>
            </a:endParaRPr>
          </a:p>
        </p:txBody>
      </p:sp>
      <p:pic>
        <p:nvPicPr>
          <p:cNvPr id="2050" name="Picture 2"/>
          <p:cNvPicPr>
            <a:picLocks noChangeAspect="1" noChangeArrowheads="1"/>
          </p:cNvPicPr>
          <p:nvPr/>
        </p:nvPicPr>
        <p:blipFill>
          <a:blip r:embed="rId4" cstate="print"/>
          <a:srcRect/>
          <a:stretch>
            <a:fillRect/>
          </a:stretch>
        </p:blipFill>
        <p:spPr bwMode="auto">
          <a:xfrm>
            <a:off x="3995937" y="1059582"/>
            <a:ext cx="3239371" cy="1611436"/>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3995937" y="2787774"/>
            <a:ext cx="3308578" cy="151216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checkerboard(across)">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2">
                                            <p:txEl>
                                              <p:pRg st="8" end="8"/>
                                            </p:txEl>
                                          </p:spTgt>
                                        </p:tgtEl>
                                        <p:attrNameLst>
                                          <p:attrName>style.visibility</p:attrName>
                                        </p:attrNameLst>
                                      </p:cBhvr>
                                      <p:to>
                                        <p:strVal val="visible"/>
                                      </p:to>
                                    </p:set>
                                    <p:anim calcmode="lin" valueType="num">
                                      <p:cBhvr additive="base">
                                        <p:cTn id="18"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checkerboard(across)">
                                      <p:cBhvr>
                                        <p:cTn id="24"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843558"/>
            <a:ext cx="7416824" cy="3416310"/>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Actuaciones de la UNIDAD DE GÉNERO</a:t>
            </a:r>
          </a:p>
          <a:p>
            <a:pPr algn="just"/>
            <a:r>
              <a:rPr lang="es-ES" dirty="0" smtClean="0">
                <a:latin typeface="Fontin Sans Rg" pitchFamily="50" charset="0"/>
              </a:rPr>
              <a:t>3.- Elaboración de una web </a:t>
            </a:r>
            <a:r>
              <a:rPr lang="es-ES" dirty="0" smtClean="0">
                <a:latin typeface="Fontin Sans Rg" pitchFamily="50" charset="0"/>
                <a:hlinkClick r:id="rId4"/>
              </a:rPr>
              <a:t>http://www.generogruposubbetica.com/</a:t>
            </a:r>
            <a:r>
              <a:rPr lang="es-ES" dirty="0" smtClean="0">
                <a:latin typeface="Fontin Sans Rg" pitchFamily="50" charset="0"/>
              </a:rPr>
              <a:t> en la que se puede encontrar material de interés sobre la igualdad, nuestra experiencia, así como las actuaciones propias del proyecto.</a:t>
            </a:r>
          </a:p>
          <a:p>
            <a:pPr algn="just"/>
            <a:r>
              <a:rPr lang="es-ES" dirty="0" smtClean="0">
                <a:latin typeface="Fontin Sans Rg" pitchFamily="50" charset="0"/>
              </a:rPr>
              <a:t>4.- Actos de reconocimiento a mujeres rurales de la Subbética.</a:t>
            </a:r>
          </a:p>
          <a:p>
            <a:pPr algn="just"/>
            <a:r>
              <a:rPr lang="es-ES" dirty="0" smtClean="0">
                <a:latin typeface="Fontin Sans Rg" pitchFamily="50" charset="0"/>
              </a:rPr>
              <a:t>5.- Participación en actividades comarcales.</a:t>
            </a:r>
          </a:p>
          <a:p>
            <a:pPr algn="just"/>
            <a:r>
              <a:rPr lang="es-ES" dirty="0" smtClean="0">
                <a:latin typeface="Fontin Sans Rg" pitchFamily="50" charset="0"/>
              </a:rPr>
              <a:t>6.- Presentación de nuestra experiencia a Gobierno de Albania</a:t>
            </a:r>
          </a:p>
          <a:p>
            <a:pPr algn="just"/>
            <a:r>
              <a:rPr lang="es-ES" dirty="0" smtClean="0">
                <a:latin typeface="Fontin Sans Rg" pitchFamily="50" charset="0"/>
              </a:rPr>
              <a:t>7.- Realización de encuestas a mujeres agrícolas.</a:t>
            </a:r>
          </a:p>
          <a:p>
            <a:pPr algn="just"/>
            <a:r>
              <a:rPr lang="es-ES" dirty="0" smtClean="0">
                <a:latin typeface="Fontin Sans Rg" pitchFamily="50" charset="0"/>
              </a:rPr>
              <a:t>8.- Planteamiento de actuaciones de futuro.</a:t>
            </a:r>
          </a:p>
          <a:p>
            <a:pPr algn="just"/>
            <a:r>
              <a:rPr lang="es-ES" dirty="0" smtClean="0">
                <a:latin typeface="Fontin Sans Rg" pitchFamily="50" charset="0"/>
              </a:rPr>
              <a:t>9.- Talleres de gestión de emociones, empoderamiento, capacitación…</a:t>
            </a:r>
            <a:r>
              <a:rPr lang="es-ES" dirty="0" err="1" smtClean="0">
                <a:latin typeface="Fontin Sans Rg" pitchFamily="50" charset="0"/>
              </a:rPr>
              <a:t>etc</a:t>
            </a:r>
            <a:endParaRPr lang="es-ES" dirty="0" smtClean="0">
              <a:latin typeface="Fontin Sans Rg" pitchFamily="50" charset="0"/>
            </a:endParaRPr>
          </a:p>
          <a:p>
            <a:pPr algn="just"/>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843558"/>
            <a:ext cx="7416824" cy="923320"/>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Logros conseguidos desde el inicio de la Unidad de Género:</a:t>
            </a:r>
          </a:p>
          <a:p>
            <a:pPr algn="just"/>
            <a:endParaRPr lang="es-ES" b="1" dirty="0" smtClean="0">
              <a:latin typeface="Fontin Sans Rg" pitchFamily="50" charset="0"/>
            </a:endParaRPr>
          </a:p>
          <a:p>
            <a:pPr algn="just"/>
            <a:endParaRPr lang="es-ES" dirty="0">
              <a:latin typeface="Fontin Sans Rg" pitchFamily="50" charset="0"/>
            </a:endParaRPr>
          </a:p>
        </p:txBody>
      </p:sp>
      <p:sp>
        <p:nvSpPr>
          <p:cNvPr id="4" name="3 CuadroTexto"/>
          <p:cNvSpPr txBox="1"/>
          <p:nvPr/>
        </p:nvSpPr>
        <p:spPr>
          <a:xfrm>
            <a:off x="1043608" y="1275606"/>
            <a:ext cx="6984776" cy="4185761"/>
          </a:xfrm>
          <a:prstGeom prst="rect">
            <a:avLst/>
          </a:prstGeom>
          <a:noFill/>
        </p:spPr>
        <p:txBody>
          <a:bodyPr wrap="square" rtlCol="0">
            <a:spAutoFit/>
          </a:bodyPr>
          <a:lstStyle/>
          <a:p>
            <a:r>
              <a:rPr lang="es-ES" sz="1400" dirty="0" smtClean="0">
                <a:latin typeface="Fontin Sans Rg" pitchFamily="50" charset="0"/>
              </a:rPr>
              <a:t>Entre otros: </a:t>
            </a:r>
          </a:p>
          <a:p>
            <a:r>
              <a:rPr lang="es-ES" sz="1400" dirty="0" smtClean="0">
                <a:latin typeface="Fontin Sans Rg" pitchFamily="50" charset="0"/>
              </a:rPr>
              <a:t>1.- Adhesión de 1 cooperativa a los principios para el empoderamiento de las Mujeres, de ONU MUJERES.</a:t>
            </a:r>
          </a:p>
          <a:p>
            <a:r>
              <a:rPr lang="es-ES" sz="1400" dirty="0" smtClean="0">
                <a:latin typeface="Fontin Sans Rg" pitchFamily="50" charset="0"/>
              </a:rPr>
              <a:t>2.- Incremento de mujeres en los consejos rectores de las cooperativas. Incluso una de las cooperativas cuentan con una Vicepresidenta.</a:t>
            </a:r>
          </a:p>
          <a:p>
            <a:r>
              <a:rPr lang="es-ES" sz="1400" dirty="0" smtClean="0">
                <a:latin typeface="Fontin Sans Rg" pitchFamily="50" charset="0"/>
              </a:rPr>
              <a:t>3.- Premio de Excelencia a la Innovación para Mujeres Rurales, 2015 para una Cooperativa de nuestra comarca.</a:t>
            </a:r>
          </a:p>
          <a:p>
            <a:r>
              <a:rPr lang="es-ES" sz="1400" dirty="0" smtClean="0">
                <a:latin typeface="Fontin Sans Rg" pitchFamily="50" charset="0"/>
              </a:rPr>
              <a:t>4.- Creación de la Federación de Asociaciones de mujeres de la </a:t>
            </a:r>
            <a:r>
              <a:rPr lang="es-ES" sz="1400" dirty="0" err="1" smtClean="0">
                <a:latin typeface="Fontin Sans Rg" pitchFamily="50" charset="0"/>
              </a:rPr>
              <a:t>Subbética</a:t>
            </a:r>
            <a:r>
              <a:rPr lang="es-ES" sz="1400" dirty="0" smtClean="0">
                <a:latin typeface="Fontin Sans Rg" pitchFamily="50" charset="0"/>
              </a:rPr>
              <a:t>, MINERVA.</a:t>
            </a:r>
          </a:p>
          <a:p>
            <a:r>
              <a:rPr lang="es-ES" sz="1400" dirty="0" smtClean="0">
                <a:latin typeface="Fontin Sans Rg" pitchFamily="50" charset="0"/>
              </a:rPr>
              <a:t>5.- Incremento de la participación de las mujeres en la elaboración de la EDLP para el marco 14-20.</a:t>
            </a:r>
          </a:p>
          <a:p>
            <a:r>
              <a:rPr lang="es-ES" sz="1400" dirty="0" smtClean="0">
                <a:latin typeface="Fontin Sans Rg" pitchFamily="50" charset="0"/>
              </a:rPr>
              <a:t>6.- Participación en la elaboración del I Plan de igualdad de oportunidades entre mujeres y hombres en la actividad agroalimentaria y pesquera de Andalucía.</a:t>
            </a:r>
          </a:p>
          <a:p>
            <a:r>
              <a:rPr lang="es-ES" sz="1400" dirty="0" smtClean="0">
                <a:latin typeface="Fontin Sans Rg" pitchFamily="50" charset="0"/>
              </a:rPr>
              <a:t>7.- Participación en todas las actuaciones que las entidades locales realizan en torno al día internacional de las mujeres, de las mujeres rurales, contra la violencia de género…etc.</a:t>
            </a:r>
          </a:p>
          <a:p>
            <a:r>
              <a:rPr lang="es-ES" sz="1400" dirty="0" smtClean="0">
                <a:latin typeface="Fontin Sans Rg" pitchFamily="50" charset="0"/>
              </a:rPr>
              <a:t>8.- Participación en actuaciones de los Centros Educativos (Primaria, Secundaria y Grados Formativos-Bachillerato)</a:t>
            </a:r>
          </a:p>
          <a:p>
            <a:pPr algn="just">
              <a:buFont typeface="Arial" charset="0"/>
              <a:buChar char="•"/>
            </a:pPr>
            <a:endParaRPr lang="es-ES" sz="1400" dirty="0" smtClean="0"/>
          </a:p>
          <a:p>
            <a:pPr algn="just">
              <a:buFont typeface="Arial" charset="0"/>
              <a:buChar char="•"/>
            </a:pPr>
            <a:endParaRPr lang="es-E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843558"/>
            <a:ext cx="7416824" cy="923320"/>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Pero aún queda mucho por conseguir:</a:t>
            </a:r>
          </a:p>
          <a:p>
            <a:pPr algn="just"/>
            <a:endParaRPr lang="es-ES" b="1" dirty="0" smtClean="0">
              <a:latin typeface="Fontin Sans Rg" pitchFamily="50" charset="0"/>
            </a:endParaRPr>
          </a:p>
          <a:p>
            <a:pPr algn="just"/>
            <a:endParaRPr lang="es-ES" dirty="0">
              <a:latin typeface="Fontin Sans Rg" pitchFamily="50" charset="0"/>
            </a:endParaRPr>
          </a:p>
        </p:txBody>
      </p:sp>
      <p:sp>
        <p:nvSpPr>
          <p:cNvPr id="4" name="3 CuadroTexto"/>
          <p:cNvSpPr txBox="1"/>
          <p:nvPr/>
        </p:nvSpPr>
        <p:spPr>
          <a:xfrm>
            <a:off x="1043608" y="1563638"/>
            <a:ext cx="6984776" cy="2646878"/>
          </a:xfrm>
          <a:prstGeom prst="rect">
            <a:avLst/>
          </a:prstGeom>
          <a:noFill/>
        </p:spPr>
        <p:txBody>
          <a:bodyPr wrap="square" rtlCol="0">
            <a:spAutoFit/>
          </a:bodyPr>
          <a:lstStyle/>
          <a:p>
            <a:r>
              <a:rPr lang="es-ES" sz="1400" dirty="0" smtClean="0">
                <a:latin typeface="Fontin Sans Rg" pitchFamily="50" charset="0"/>
              </a:rPr>
              <a:t>Trabajar para conseguir la igualdad real entre varones y mujeres es un PROCESO, por vamos a seguir:</a:t>
            </a:r>
          </a:p>
          <a:p>
            <a:endParaRPr lang="es-ES" sz="1400" dirty="0" smtClean="0">
              <a:latin typeface="Fontin Sans Rg" pitchFamily="50" charset="0"/>
            </a:endParaRPr>
          </a:p>
          <a:p>
            <a:r>
              <a:rPr lang="es-ES" dirty="0" smtClean="0">
                <a:latin typeface="Fontin Sans Rg" pitchFamily="50" charset="0"/>
              </a:rPr>
              <a:t>1.- FORMANDO</a:t>
            </a:r>
          </a:p>
          <a:p>
            <a:r>
              <a:rPr lang="es-ES" dirty="0" smtClean="0">
                <a:latin typeface="Fontin Sans Rg" pitchFamily="50" charset="0"/>
              </a:rPr>
              <a:t>2.- EMPODERANDO</a:t>
            </a:r>
          </a:p>
          <a:p>
            <a:r>
              <a:rPr lang="es-ES" dirty="0" smtClean="0">
                <a:latin typeface="Fontin Sans Rg" pitchFamily="50" charset="0"/>
              </a:rPr>
              <a:t>3.- VISIBILIZANDO</a:t>
            </a:r>
          </a:p>
          <a:p>
            <a:endParaRPr lang="es-ES" sz="1400" dirty="0" smtClean="0"/>
          </a:p>
          <a:p>
            <a:pPr>
              <a:buFont typeface="Arial" pitchFamily="34" charset="0"/>
              <a:buChar char="•"/>
            </a:pPr>
            <a:endParaRPr lang="es-ES" sz="1400" dirty="0" smtClean="0"/>
          </a:p>
          <a:p>
            <a:pPr>
              <a:buFont typeface="Arial" pitchFamily="34" charset="0"/>
              <a:buChar char="•"/>
            </a:pPr>
            <a:endParaRPr lang="es-ES" sz="1400" dirty="0" smtClean="0"/>
          </a:p>
          <a:p>
            <a:pPr algn="just">
              <a:buFont typeface="Arial" charset="0"/>
              <a:buChar char="•"/>
            </a:pPr>
            <a:endParaRPr lang="es-ES" sz="1400" dirty="0" smtClean="0"/>
          </a:p>
          <a:p>
            <a:pPr algn="just">
              <a:buFont typeface="Arial" charset="0"/>
              <a:buChar char="•"/>
            </a:pPr>
            <a:endParaRPr lang="es-ES"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572"/>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843558"/>
            <a:ext cx="7416824" cy="3711262"/>
          </a:xfrm>
          <a:prstGeom prst="rect">
            <a:avLst/>
          </a:prstGeom>
          <a:noFill/>
        </p:spPr>
        <p:txBody>
          <a:bodyPr wrap="square" lIns="91430" tIns="45715" rIns="91430" bIns="45715" rtlCol="0">
            <a:spAutoFit/>
          </a:bodyPr>
          <a:lstStyle/>
          <a:p>
            <a:pPr algn="just"/>
            <a:endParaRPr lang="es-ES" b="1" dirty="0" smtClean="0">
              <a:latin typeface="Fontin Sans Rg" pitchFamily="50" charset="0"/>
            </a:endParaRPr>
          </a:p>
          <a:p>
            <a:pPr algn="just"/>
            <a:r>
              <a:rPr lang="es-ES" b="1" dirty="0" smtClean="0">
                <a:latin typeface="Fontin Sans Rg" pitchFamily="50" charset="0"/>
              </a:rPr>
              <a:t>Muchas gracias por su atención:</a:t>
            </a:r>
          </a:p>
          <a:p>
            <a:pPr algn="just">
              <a:lnSpc>
                <a:spcPct val="115000"/>
              </a:lnSpc>
              <a:spcAft>
                <a:spcPts val="1000"/>
              </a:spcAft>
            </a:pPr>
            <a:endParaRPr lang="es-ES" dirty="0" smtClean="0">
              <a:latin typeface="Fontin Sans Rg"/>
              <a:ea typeface="新細明體"/>
              <a:cs typeface="Arial"/>
            </a:endParaRPr>
          </a:p>
          <a:p>
            <a:pPr algn="just">
              <a:lnSpc>
                <a:spcPct val="115000"/>
              </a:lnSpc>
              <a:spcAft>
                <a:spcPts val="1000"/>
              </a:spcAft>
            </a:pPr>
            <a:r>
              <a:rPr lang="es-ES" dirty="0" smtClean="0">
                <a:latin typeface="Fontin Sans Rg"/>
                <a:ea typeface="新細明體"/>
                <a:cs typeface="Arial"/>
              </a:rPr>
              <a:t>DATOS DE CONTACTO:</a:t>
            </a:r>
          </a:p>
          <a:p>
            <a:pPr algn="just">
              <a:lnSpc>
                <a:spcPct val="115000"/>
              </a:lnSpc>
              <a:spcAft>
                <a:spcPts val="1000"/>
              </a:spcAft>
            </a:pPr>
            <a:r>
              <a:rPr lang="es-ES" dirty="0" smtClean="0">
                <a:latin typeface="Fontin Sans Rg"/>
                <a:ea typeface="新細明體"/>
                <a:cs typeface="Arial"/>
              </a:rPr>
              <a:t>C/ Aradillo 4-2ªplanta</a:t>
            </a:r>
          </a:p>
          <a:p>
            <a:pPr algn="just">
              <a:lnSpc>
                <a:spcPct val="115000"/>
              </a:lnSpc>
              <a:spcAft>
                <a:spcPts val="1000"/>
              </a:spcAft>
            </a:pPr>
            <a:r>
              <a:rPr lang="es-ES" dirty="0" smtClean="0">
                <a:latin typeface="Fontin Sans Rg"/>
                <a:ea typeface="新細明體"/>
                <a:cs typeface="Arial"/>
              </a:rPr>
              <a:t>14940 Cabra</a:t>
            </a:r>
          </a:p>
          <a:p>
            <a:pPr algn="just">
              <a:lnSpc>
                <a:spcPct val="115000"/>
              </a:lnSpc>
              <a:spcAft>
                <a:spcPts val="1000"/>
              </a:spcAft>
            </a:pPr>
            <a:r>
              <a:rPr lang="es-ES" dirty="0" smtClean="0">
                <a:latin typeface="Fontin Sans Rg"/>
                <a:ea typeface="新細明體"/>
                <a:cs typeface="Arial"/>
              </a:rPr>
              <a:t>Córdoba</a:t>
            </a:r>
          </a:p>
          <a:p>
            <a:pPr algn="just"/>
            <a:endParaRPr lang="es-ES" b="1" dirty="0" smtClean="0">
              <a:solidFill>
                <a:srgbClr val="4C8F22"/>
              </a:solidFill>
              <a:latin typeface="Fontin Sans Rg" pitchFamily="50" charset="0"/>
            </a:endParaRPr>
          </a:p>
          <a:p>
            <a:pPr algn="just"/>
            <a:endParaRPr lang="es-ES" b="1" dirty="0" smtClean="0">
              <a:latin typeface="Fontin Sans Rg" pitchFamily="50" charset="0"/>
            </a:endParaRPr>
          </a:p>
          <a:p>
            <a:pPr algn="just"/>
            <a:endParaRPr lang="es-ES" dirty="0">
              <a:latin typeface="Fontin Sans Rg" pitchFamily="50" charset="0"/>
            </a:endParaRPr>
          </a:p>
        </p:txBody>
      </p:sp>
      <p:sp>
        <p:nvSpPr>
          <p:cNvPr id="4" name="3 CuadroTexto"/>
          <p:cNvSpPr txBox="1"/>
          <p:nvPr/>
        </p:nvSpPr>
        <p:spPr>
          <a:xfrm>
            <a:off x="1043608" y="1563638"/>
            <a:ext cx="6984776" cy="1169551"/>
          </a:xfrm>
          <a:prstGeom prst="rect">
            <a:avLst/>
          </a:prstGeom>
          <a:noFill/>
        </p:spPr>
        <p:txBody>
          <a:bodyPr wrap="square" rtlCol="0">
            <a:spAutoFit/>
          </a:bodyPr>
          <a:lstStyle/>
          <a:p>
            <a:endParaRPr lang="es-ES" sz="1400" dirty="0" smtClean="0"/>
          </a:p>
          <a:p>
            <a:pPr>
              <a:buFont typeface="Arial" pitchFamily="34" charset="0"/>
              <a:buChar char="•"/>
            </a:pPr>
            <a:endParaRPr lang="es-ES" sz="1400" dirty="0" smtClean="0"/>
          </a:p>
          <a:p>
            <a:pPr>
              <a:buFont typeface="Arial" pitchFamily="34" charset="0"/>
              <a:buChar char="•"/>
            </a:pPr>
            <a:endParaRPr lang="es-ES" sz="1400" dirty="0" smtClean="0"/>
          </a:p>
          <a:p>
            <a:pPr algn="just">
              <a:buFont typeface="Arial" charset="0"/>
              <a:buChar char="•"/>
            </a:pPr>
            <a:endParaRPr lang="es-ES" sz="1400" dirty="0" smtClean="0"/>
          </a:p>
          <a:p>
            <a:pPr algn="just">
              <a:buFont typeface="Arial" charset="0"/>
              <a:buChar char="•"/>
            </a:pPr>
            <a:endParaRPr lang="es-ES" sz="1400" dirty="0"/>
          </a:p>
        </p:txBody>
      </p:sp>
      <p:pic>
        <p:nvPicPr>
          <p:cNvPr id="1026" name="Picture 2"/>
          <p:cNvPicPr>
            <a:picLocks noChangeAspect="1" noChangeArrowheads="1"/>
          </p:cNvPicPr>
          <p:nvPr/>
        </p:nvPicPr>
        <p:blipFill>
          <a:blip r:embed="rId4" cstate="print"/>
          <a:srcRect/>
          <a:stretch>
            <a:fillRect/>
          </a:stretch>
        </p:blipFill>
        <p:spPr bwMode="auto">
          <a:xfrm>
            <a:off x="5436096" y="1059582"/>
            <a:ext cx="2790825"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915566"/>
            <a:ext cx="7416824" cy="1477317"/>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Caracterización de la población</a:t>
            </a:r>
          </a:p>
          <a:p>
            <a:pPr algn="just"/>
            <a:r>
              <a:rPr lang="es-ES" dirty="0" smtClean="0">
                <a:latin typeface="Fontin Sans Rg" pitchFamily="50" charset="0"/>
              </a:rPr>
              <a:t>La población de la Subbética asciende a 1 de enero de 2017 a 123.730 personas, siendo el 49,48 % varones y el 50,52 % mujeres. La población de la Subbética supone el 15,71 % de la de Córdoba y el 1,49% de la de Andalucía. </a:t>
            </a:r>
            <a:endParaRPr lang="es-ES" dirty="0">
              <a:latin typeface="Fontin Sans Rg" pitchFamily="50" charset="0"/>
            </a:endParaRPr>
          </a:p>
        </p:txBody>
      </p:sp>
      <p:graphicFrame>
        <p:nvGraphicFramePr>
          <p:cNvPr id="5" name="3 Gráfico"/>
          <p:cNvGraphicFramePr/>
          <p:nvPr/>
        </p:nvGraphicFramePr>
        <p:xfrm>
          <a:off x="2483769" y="2499742"/>
          <a:ext cx="4392488" cy="20916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915567"/>
            <a:ext cx="7416824" cy="369322"/>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Caracterización de la población</a:t>
            </a:r>
          </a:p>
        </p:txBody>
      </p:sp>
      <p:sp>
        <p:nvSpPr>
          <p:cNvPr id="7" name="6 CuadroTexto"/>
          <p:cNvSpPr txBox="1"/>
          <p:nvPr/>
        </p:nvSpPr>
        <p:spPr>
          <a:xfrm>
            <a:off x="683569" y="4371951"/>
            <a:ext cx="6768752" cy="276989"/>
          </a:xfrm>
          <a:prstGeom prst="rect">
            <a:avLst/>
          </a:prstGeom>
          <a:noFill/>
        </p:spPr>
        <p:txBody>
          <a:bodyPr wrap="square" lIns="91430" tIns="45715" rIns="91430" bIns="45715" rtlCol="0">
            <a:spAutoFit/>
          </a:bodyPr>
          <a:lstStyle/>
          <a:p>
            <a:r>
              <a:rPr lang="es-ES" sz="1200" dirty="0" smtClean="0"/>
              <a:t>FUENTE: INE a 1 de enero de 2017. Elaboración propia</a:t>
            </a:r>
            <a:endParaRPr lang="es-ES" sz="1200" dirty="0"/>
          </a:p>
        </p:txBody>
      </p:sp>
      <p:sp>
        <p:nvSpPr>
          <p:cNvPr id="9" name="8 CuadroTexto"/>
          <p:cNvSpPr txBox="1"/>
          <p:nvPr/>
        </p:nvSpPr>
        <p:spPr>
          <a:xfrm>
            <a:off x="755577" y="1347614"/>
            <a:ext cx="2880320" cy="1384984"/>
          </a:xfrm>
          <a:prstGeom prst="rect">
            <a:avLst/>
          </a:prstGeom>
          <a:noFill/>
        </p:spPr>
        <p:txBody>
          <a:bodyPr wrap="square" lIns="91430" tIns="45715" rIns="91430" bIns="45715" rtlCol="0">
            <a:spAutoFit/>
          </a:bodyPr>
          <a:lstStyle/>
          <a:p>
            <a:pPr algn="just"/>
            <a:r>
              <a:rPr lang="es-ES" sz="1200" dirty="0" smtClean="0"/>
              <a:t>Podemos observar en el siguiente gráfico que la población de la comarca no está repartida homogéneamente, casi el 70 % de los habitantes de concentran en tres municipios (Lucena, </a:t>
            </a:r>
            <a:r>
              <a:rPr lang="es-ES" sz="1200" dirty="0" err="1" smtClean="0"/>
              <a:t>Priego</a:t>
            </a:r>
            <a:r>
              <a:rPr lang="es-ES" sz="1200" dirty="0" smtClean="0"/>
              <a:t> de Córdoba y Cabra). Sin embargo, la población por sexos se encuentran bastante equilibrada.</a:t>
            </a:r>
            <a:endParaRPr lang="es-ES" sz="1200" dirty="0"/>
          </a:p>
        </p:txBody>
      </p:sp>
      <p:graphicFrame>
        <p:nvGraphicFramePr>
          <p:cNvPr id="11" name="4 Gráfico"/>
          <p:cNvGraphicFramePr/>
          <p:nvPr/>
        </p:nvGraphicFramePr>
        <p:xfrm>
          <a:off x="3923928" y="1275606"/>
          <a:ext cx="4568112" cy="2740867"/>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915567"/>
            <a:ext cx="7416824" cy="369322"/>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Caracterización de la población</a:t>
            </a:r>
          </a:p>
        </p:txBody>
      </p:sp>
      <p:sp>
        <p:nvSpPr>
          <p:cNvPr id="7" name="6 CuadroTexto"/>
          <p:cNvSpPr txBox="1"/>
          <p:nvPr/>
        </p:nvSpPr>
        <p:spPr>
          <a:xfrm>
            <a:off x="683569" y="4371951"/>
            <a:ext cx="6768752" cy="276989"/>
          </a:xfrm>
          <a:prstGeom prst="rect">
            <a:avLst/>
          </a:prstGeom>
          <a:noFill/>
        </p:spPr>
        <p:txBody>
          <a:bodyPr wrap="square" lIns="91430" tIns="45715" rIns="91430" bIns="45715" rtlCol="0">
            <a:spAutoFit/>
          </a:bodyPr>
          <a:lstStyle/>
          <a:p>
            <a:r>
              <a:rPr lang="es-ES" sz="1200" dirty="0" smtClean="0"/>
              <a:t>FUENTE: ARGOS LOCAL-SEPT 2017. Elaboración propia</a:t>
            </a:r>
            <a:endParaRPr lang="es-ES" sz="1200" dirty="0"/>
          </a:p>
        </p:txBody>
      </p:sp>
      <p:sp>
        <p:nvSpPr>
          <p:cNvPr id="9" name="8 CuadroTexto"/>
          <p:cNvSpPr txBox="1"/>
          <p:nvPr/>
        </p:nvSpPr>
        <p:spPr>
          <a:xfrm>
            <a:off x="395536" y="1707654"/>
            <a:ext cx="2880320" cy="1384984"/>
          </a:xfrm>
          <a:prstGeom prst="rect">
            <a:avLst/>
          </a:prstGeom>
          <a:noFill/>
        </p:spPr>
        <p:txBody>
          <a:bodyPr wrap="square" lIns="91430" tIns="45715" rIns="91430" bIns="45715" rtlCol="0">
            <a:spAutoFit/>
          </a:bodyPr>
          <a:lstStyle/>
          <a:p>
            <a:pPr algn="just"/>
            <a:r>
              <a:rPr lang="es-ES" sz="1200" dirty="0" smtClean="0"/>
              <a:t>La pirámide poblacional de la comarca nos muestra claramente una población regresiva, cuyas características son una base  más estrecha que el cuerpo central, sobre todo en los varones y un porcentaje de ancianos relativamente grande. </a:t>
            </a:r>
          </a:p>
          <a:p>
            <a:pPr algn="just"/>
            <a:endParaRPr lang="es-ES" sz="1200" dirty="0"/>
          </a:p>
        </p:txBody>
      </p:sp>
      <p:graphicFrame>
        <p:nvGraphicFramePr>
          <p:cNvPr id="11" name="6 Gráfico"/>
          <p:cNvGraphicFramePr/>
          <p:nvPr/>
        </p:nvGraphicFramePr>
        <p:xfrm>
          <a:off x="3635896" y="1203598"/>
          <a:ext cx="5305349" cy="324036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915567"/>
            <a:ext cx="7416824" cy="369322"/>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Paro registrado por sexo</a:t>
            </a:r>
          </a:p>
        </p:txBody>
      </p:sp>
      <p:sp>
        <p:nvSpPr>
          <p:cNvPr id="7" name="6 CuadroTexto"/>
          <p:cNvSpPr txBox="1"/>
          <p:nvPr/>
        </p:nvSpPr>
        <p:spPr>
          <a:xfrm>
            <a:off x="251520" y="4443958"/>
            <a:ext cx="6768752" cy="276989"/>
          </a:xfrm>
          <a:prstGeom prst="rect">
            <a:avLst/>
          </a:prstGeom>
          <a:noFill/>
        </p:spPr>
        <p:txBody>
          <a:bodyPr wrap="square" lIns="91430" tIns="45715" rIns="91430" bIns="45715" rtlCol="0">
            <a:spAutoFit/>
          </a:bodyPr>
          <a:lstStyle/>
          <a:p>
            <a:r>
              <a:rPr lang="es-ES" sz="1200" dirty="0" smtClean="0"/>
              <a:t>FUENTE: ARGOS LOCAL-SEPTIEMBRE 2017. Elaboración propia</a:t>
            </a:r>
            <a:endParaRPr lang="es-ES" sz="1200" dirty="0"/>
          </a:p>
        </p:txBody>
      </p:sp>
      <p:sp>
        <p:nvSpPr>
          <p:cNvPr id="13" name="12 CuadroTexto"/>
          <p:cNvSpPr txBox="1"/>
          <p:nvPr/>
        </p:nvSpPr>
        <p:spPr>
          <a:xfrm>
            <a:off x="395536" y="1851670"/>
            <a:ext cx="3240360" cy="1754316"/>
          </a:xfrm>
          <a:prstGeom prst="rect">
            <a:avLst/>
          </a:prstGeom>
          <a:noFill/>
        </p:spPr>
        <p:txBody>
          <a:bodyPr wrap="square" lIns="91430" tIns="45715" rIns="91430" bIns="45715" rtlCol="0">
            <a:spAutoFit/>
          </a:bodyPr>
          <a:lstStyle/>
          <a:p>
            <a:pPr algn="just"/>
            <a:r>
              <a:rPr lang="es-ES" sz="1200" dirty="0" smtClean="0"/>
              <a:t>El paro registrado en la comarca asciende a 10.538 personas, siendo un 56,19 % de ellas mujeres. Sin embargo, en los municipios más pequeños, como por ejemplo Fuente-Tójar, el desempleo femenino alcanza el 64,10 % del total, lo que nos da una muestra de la necesidad de realizar actuaciones que hagan que el mercado de trabajo, sobre todo el dirigido a la mujer, se amplíe y diversifique.</a:t>
            </a:r>
            <a:endParaRPr lang="es-ES" sz="1200" dirty="0"/>
          </a:p>
        </p:txBody>
      </p:sp>
      <p:graphicFrame>
        <p:nvGraphicFramePr>
          <p:cNvPr id="10" name="1 Gráfico"/>
          <p:cNvGraphicFramePr/>
          <p:nvPr/>
        </p:nvGraphicFramePr>
        <p:xfrm>
          <a:off x="4139952" y="1419622"/>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1 Título"/>
          <p:cNvSpPr>
            <a:spLocks noGrp="1"/>
          </p:cNvSpPr>
          <p:nvPr>
            <p:ph type="ctrTitle"/>
          </p:nvPr>
        </p:nvSpPr>
        <p:spPr>
          <a:xfrm>
            <a:off x="685800" y="1446603"/>
            <a:ext cx="7458100" cy="531083"/>
          </a:xfrm>
        </p:spPr>
        <p:txBody>
          <a:bodyPr>
            <a:normAutofit fontScale="90000"/>
          </a:bodyPr>
          <a:lstStyle/>
          <a:p>
            <a:r>
              <a:rPr lang="es-ES" sz="2400" b="1" dirty="0" smtClean="0">
                <a:solidFill>
                  <a:srgbClr val="4C8F22"/>
                </a:solidFill>
              </a:rPr>
              <a:t>Una vez presentada nuestra comarca, vamos a exponer nuestra experiencia nuestros “25 AÑOS TRABAJANDO POR LA INCORPORACIÓN DE LA MUJER AL MERCADO LABORAL”</a:t>
            </a:r>
            <a:br>
              <a:rPr lang="es-ES" sz="2400" b="1" dirty="0" smtClean="0">
                <a:solidFill>
                  <a:srgbClr val="4C8F22"/>
                </a:solidFill>
              </a:rPr>
            </a:br>
            <a:endParaRPr lang="es-ES" sz="2400" b="1" dirty="0">
              <a:solidFill>
                <a:srgbClr val="4C8F22"/>
              </a:solidFill>
            </a:endParaRPr>
          </a:p>
        </p:txBody>
      </p:sp>
      <p:sp>
        <p:nvSpPr>
          <p:cNvPr id="12" name="11 CuadroTexto"/>
          <p:cNvSpPr txBox="1"/>
          <p:nvPr/>
        </p:nvSpPr>
        <p:spPr>
          <a:xfrm>
            <a:off x="971601" y="2031690"/>
            <a:ext cx="7416824" cy="1754316"/>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1.- Empoderamiento</a:t>
            </a:r>
          </a:p>
          <a:p>
            <a:pPr algn="just"/>
            <a:r>
              <a:rPr lang="es-ES" dirty="0" smtClean="0">
                <a:latin typeface="Fontin Sans Rg" pitchFamily="50" charset="0"/>
              </a:rPr>
              <a:t>Desde sus inicios, el GDR SUBBÉTICA trabajó por el empoderamiento de la mujer. Rural. Así se incorporó a  la Asociación de mujeres rurales de la </a:t>
            </a:r>
            <a:r>
              <a:rPr lang="es-ES" dirty="0" err="1" smtClean="0">
                <a:latin typeface="Fontin Sans Rg" pitchFamily="50" charset="0"/>
              </a:rPr>
              <a:t>Subbética</a:t>
            </a:r>
            <a:r>
              <a:rPr lang="es-ES" dirty="0" smtClean="0">
                <a:latin typeface="Fontin Sans Rg" pitchFamily="50" charset="0"/>
              </a:rPr>
              <a:t> (ADEMUR-SUBBECOR) a la Junta Directiva del GDR SUBBÉTICA. Actualmente recae sobre ADEMUR la Tesorería de nuestra Asociación. </a:t>
            </a:r>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971601" y="1779663"/>
            <a:ext cx="7416824" cy="2031315"/>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2.- Talleres de animación y sensibilización </a:t>
            </a:r>
          </a:p>
          <a:p>
            <a:pPr algn="just"/>
            <a:r>
              <a:rPr lang="es-ES" dirty="0" smtClean="0">
                <a:latin typeface="Fontin Sans Rg" pitchFamily="50" charset="0"/>
              </a:rPr>
              <a:t>Con el objetivo de fomentar la creación de empleo en el sector femenino, realizándose talleres orientados a incentivar nuevas ideas de negocio, a través de la participación activa de las mujeres en el desarrollo de la Comarca. De estos talleres se obtuvieron conclusiones muy importantes sobre la problemática de las mujeres rurales, entre las que destacan:</a:t>
            </a:r>
            <a:endParaRPr lang="es-ES" dirty="0">
              <a:latin typeface="Fontin Sans Rg" pitchFamily="50"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Raul\Desktop\Escritorio\plantilla ppt\fondofina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514807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11 CuadroTexto"/>
          <p:cNvSpPr txBox="1"/>
          <p:nvPr/>
        </p:nvSpPr>
        <p:spPr>
          <a:xfrm>
            <a:off x="899593" y="1419623"/>
            <a:ext cx="7416824" cy="2308314"/>
          </a:xfrm>
          <a:prstGeom prst="rect">
            <a:avLst/>
          </a:prstGeom>
          <a:noFill/>
        </p:spPr>
        <p:txBody>
          <a:bodyPr wrap="square" lIns="91430" tIns="45715" rIns="91430" bIns="45715" rtlCol="0">
            <a:spAutoFit/>
          </a:bodyPr>
          <a:lstStyle/>
          <a:p>
            <a:pPr algn="just"/>
            <a:r>
              <a:rPr lang="es-ES" b="1" dirty="0" smtClean="0">
                <a:solidFill>
                  <a:srgbClr val="4C8F22"/>
                </a:solidFill>
                <a:latin typeface="Fontin Sans Rg" pitchFamily="50" charset="0"/>
              </a:rPr>
              <a:t>2.- Talleres de animación y sensibilización </a:t>
            </a:r>
          </a:p>
          <a:p>
            <a:pPr algn="just"/>
            <a:r>
              <a:rPr lang="es-ES" dirty="0" smtClean="0">
                <a:latin typeface="Fontin Sans Rg" pitchFamily="50" charset="0"/>
              </a:rPr>
              <a:t>1.- Necesidad de integración de la población femenina en el desarrollo socioeconómico de la comarca.</a:t>
            </a:r>
          </a:p>
          <a:p>
            <a:pPr algn="just"/>
            <a:r>
              <a:rPr lang="es-ES" dirty="0" smtClean="0">
                <a:latin typeface="Fontin Sans Rg" pitchFamily="50" charset="0"/>
              </a:rPr>
              <a:t>2.-. Falta de información de la mujer de la </a:t>
            </a:r>
            <a:r>
              <a:rPr lang="es-ES" dirty="0" err="1" smtClean="0">
                <a:latin typeface="Fontin Sans Rg" pitchFamily="50" charset="0"/>
              </a:rPr>
              <a:t>Subbética</a:t>
            </a:r>
            <a:r>
              <a:rPr lang="es-ES" dirty="0" smtClean="0">
                <a:latin typeface="Fontin Sans Rg" pitchFamily="50" charset="0"/>
              </a:rPr>
              <a:t> en cuanto a las posibilidades de acceso al mercado laboral y sobre todo la hora de llevar a cabo su proyecto de autoempleo.</a:t>
            </a:r>
          </a:p>
          <a:p>
            <a:pPr algn="just"/>
            <a:r>
              <a:rPr lang="es-ES" dirty="0" smtClean="0">
                <a:latin typeface="Fontin Sans Rg" pitchFamily="50" charset="0"/>
              </a:rPr>
              <a:t>Teniendo en cuenta dichas conclusiones, surgió el “Servicio de Tutorías a mujeres emprendedoras”.</a:t>
            </a:r>
            <a:endParaRPr lang="es-ES" dirty="0">
              <a:latin typeface="Fontin Sans Rg" pitchFamily="50"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TotalTime>
  <Words>1857</Words>
  <Application>Microsoft Office PowerPoint</Application>
  <PresentationFormat>Presentación en pantalla (16:9)</PresentationFormat>
  <Paragraphs>132</Paragraphs>
  <Slides>24</Slides>
  <Notes>24</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EL COMPROMISO DEL GDR SUBBÉTICA CON  LA IGUALDAD</vt:lpstr>
      <vt:lpstr>1.- ANTECEDENTES La comarca de la Subbética. Se sitúa en el Centro Geográfico de Andalucía, ocupando 1.597 km ² y constituida por 14 municipios: Almedinilla, Benamejí, Cabra, Carcabuey, Doña Mencía, Encinas Reales, Fuente Tójar, Iznájar, Lucena, Luque, Palenciana, Priego de Córdoba, Rute y Zuheros.  </vt:lpstr>
      <vt:lpstr>Diapositiva 3</vt:lpstr>
      <vt:lpstr>Diapositiva 4</vt:lpstr>
      <vt:lpstr>Diapositiva 5</vt:lpstr>
      <vt:lpstr>Diapositiva 6</vt:lpstr>
      <vt:lpstr>Una vez presentada nuestra comarca, vamos a exponer nuestra experiencia nuestros “25 AÑOS TRABAJANDO POR LA INCORPORACIÓN DE LA MUJER AL MERCADO LABORAL” </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Toshiba</dc:creator>
  <cp:lastModifiedBy>Carmen</cp:lastModifiedBy>
  <cp:revision>198</cp:revision>
  <dcterms:created xsi:type="dcterms:W3CDTF">2010-10-13T12:31:38Z</dcterms:created>
  <dcterms:modified xsi:type="dcterms:W3CDTF">2017-11-06T08:58:54Z</dcterms:modified>
</cp:coreProperties>
</file>