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68" r:id="rId3"/>
    <p:sldId id="269" r:id="rId4"/>
    <p:sldId id="271" r:id="rId5"/>
    <p:sldId id="272" r:id="rId6"/>
    <p:sldId id="273" r:id="rId7"/>
    <p:sldId id="275" r:id="rId8"/>
    <p:sldId id="276" r:id="rId9"/>
    <p:sldId id="278" r:id="rId10"/>
    <p:sldId id="279" r:id="rId11"/>
    <p:sldId id="280" r:id="rId12"/>
    <p:sldId id="258" r:id="rId13"/>
    <p:sldId id="260" r:id="rId14"/>
    <p:sldId id="267"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A34363-DBB2-47BA-AA4D-7492577AF057}" type="datetimeFigureOut">
              <a:rPr lang="es-ES" smtClean="0"/>
              <a:t>03/07/2016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647267-8529-4D70-8ADA-9BC75E52C741}" type="slidenum">
              <a:rPr lang="es-ES" smtClean="0"/>
              <a:t>‹Nº›</a:t>
            </a:fld>
            <a:endParaRPr lang="es-ES"/>
          </a:p>
        </p:txBody>
      </p:sp>
    </p:spTree>
    <p:extLst>
      <p:ext uri="{BB962C8B-B14F-4D97-AF65-F5344CB8AC3E}">
        <p14:creationId xmlns:p14="http://schemas.microsoft.com/office/powerpoint/2010/main" val="2330754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E2E1C43B-EDB8-4545-B267-5FA25AA2DBEB}" type="slidenum">
              <a:rPr lang="es-ES" altLang="es-ES"/>
              <a:pPr/>
              <a:t>2</a:t>
            </a:fld>
            <a:endParaRPr lang="es-ES" altLang="es-E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s-ES" altLang="es-E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A99AA1A8-5265-489B-841C-DE388FD624B2}" type="slidenum">
              <a:rPr lang="es-ES" altLang="es-ES"/>
              <a:pPr/>
              <a:t>11</a:t>
            </a:fld>
            <a:endParaRPr lang="es-ES" altLang="es-E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s-ES" alt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39292980-67FA-4D75-9E4E-237D73E45FC9}" type="slidenum">
              <a:rPr lang="es-ES" altLang="es-ES"/>
              <a:pPr/>
              <a:t>3</a:t>
            </a:fld>
            <a:endParaRPr lang="es-ES" altLang="es-E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s-ES" alt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F8921103-06E2-4D74-898B-CBF7FFA3DF39}" type="slidenum">
              <a:rPr lang="es-ES" altLang="es-ES"/>
              <a:pPr/>
              <a:t>4</a:t>
            </a:fld>
            <a:endParaRPr lang="es-ES" altLang="es-E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s-ES" alt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169EDEE5-D34A-41EA-BBA7-662F533F5452}" type="slidenum">
              <a:rPr lang="es-ES" altLang="es-ES"/>
              <a:pPr/>
              <a:t>5</a:t>
            </a:fld>
            <a:endParaRPr lang="es-ES" altLang="es-E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s-ES" alt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DC14170C-71B7-4663-987B-DEA49998B728}" type="slidenum">
              <a:rPr lang="es-ES" altLang="es-ES"/>
              <a:pPr/>
              <a:t>6</a:t>
            </a:fld>
            <a:endParaRPr lang="es-ES" altLang="es-E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s-ES" alt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865909A2-A158-4746-B7B1-5C108D901D4C}" type="slidenum">
              <a:rPr lang="es-ES" altLang="es-ES"/>
              <a:pPr/>
              <a:t>7</a:t>
            </a:fld>
            <a:endParaRPr lang="es-ES" altLang="es-E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s-ES" alt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396C26A0-C32A-40A3-8A84-6830F4401DB0}" type="slidenum">
              <a:rPr lang="es-ES" altLang="es-ES"/>
              <a:pPr/>
              <a:t>8</a:t>
            </a:fld>
            <a:endParaRPr lang="es-ES" altLang="es-E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s-ES" alt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1CD03540-7485-485B-9A66-698E8725110A}" type="slidenum">
              <a:rPr lang="es-ES" altLang="es-ES"/>
              <a:pPr/>
              <a:t>9</a:t>
            </a:fld>
            <a:endParaRPr lang="es-ES" altLang="es-E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s-ES" alt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485954E5-3F23-4FC2-BA74-357840BD35A0}" type="slidenum">
              <a:rPr lang="es-ES" altLang="es-ES"/>
              <a:pPr/>
              <a:t>10</a:t>
            </a:fld>
            <a:endParaRPr lang="es-ES" altLang="es-E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s-ES" alt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421E3B5E-B548-47D2-A53E-4FFD1CE670FB}" type="datetimeFigureOut">
              <a:rPr lang="es-ES" smtClean="0"/>
              <a:pPr/>
              <a:t>03/07/2016</a:t>
            </a:fld>
            <a:endParaRPr lang="es-ES" dirty="0"/>
          </a:p>
        </p:txBody>
      </p:sp>
      <p:sp>
        <p:nvSpPr>
          <p:cNvPr id="19" name="18 Marcador de pie de página"/>
          <p:cNvSpPr>
            <a:spLocks noGrp="1"/>
          </p:cNvSpPr>
          <p:nvPr>
            <p:ph type="ftr" sz="quarter" idx="11"/>
          </p:nvPr>
        </p:nvSpPr>
        <p:spPr/>
        <p:txBody>
          <a:bodyPr/>
          <a:lstStyle/>
          <a:p>
            <a:endParaRPr lang="es-ES" dirty="0"/>
          </a:p>
        </p:txBody>
      </p:sp>
      <p:sp>
        <p:nvSpPr>
          <p:cNvPr id="27" name="26 Marcador de número de diapositiva"/>
          <p:cNvSpPr>
            <a:spLocks noGrp="1"/>
          </p:cNvSpPr>
          <p:nvPr>
            <p:ph type="sldNum" sz="quarter" idx="12"/>
          </p:nvPr>
        </p:nvSpPr>
        <p:spPr/>
        <p:txBody>
          <a:bodyPr/>
          <a:lstStyle/>
          <a:p>
            <a:fld id="{110BC857-CBDF-4FDC-A55D-778DAB684EBE}" type="slidenum">
              <a:rPr lang="es-ES" smtClean="0"/>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21E3B5E-B548-47D2-A53E-4FFD1CE670FB}" type="datetimeFigureOut">
              <a:rPr lang="es-ES" smtClean="0"/>
              <a:pPr/>
              <a:t>03/07/2016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10BC857-CBDF-4FDC-A55D-778DAB684EBE}"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21E3B5E-B548-47D2-A53E-4FFD1CE670FB}" type="datetimeFigureOut">
              <a:rPr lang="es-ES" smtClean="0"/>
              <a:pPr/>
              <a:t>03/07/2016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10BC857-CBDF-4FDC-A55D-778DAB684EBE}"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21E3B5E-B548-47D2-A53E-4FFD1CE670FB}" type="datetimeFigureOut">
              <a:rPr lang="es-ES" smtClean="0"/>
              <a:pPr/>
              <a:t>03/07/2016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10BC857-CBDF-4FDC-A55D-778DAB684EBE}"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21E3B5E-B548-47D2-A53E-4FFD1CE670FB}" type="datetimeFigureOut">
              <a:rPr lang="es-ES" smtClean="0"/>
              <a:pPr/>
              <a:t>03/07/2016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10BC857-CBDF-4FDC-A55D-778DAB684EBE}" type="slidenum">
              <a:rPr lang="es-ES" smtClean="0"/>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21E3B5E-B548-47D2-A53E-4FFD1CE670FB}" type="datetimeFigureOut">
              <a:rPr lang="es-ES" smtClean="0"/>
              <a:pPr/>
              <a:t>03/07/2016</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10BC857-CBDF-4FDC-A55D-778DAB684EBE}"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421E3B5E-B548-47D2-A53E-4FFD1CE670FB}" type="datetimeFigureOut">
              <a:rPr lang="es-ES" smtClean="0"/>
              <a:pPr/>
              <a:t>03/07/2016</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110BC857-CBDF-4FDC-A55D-778DAB684EBE}"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21E3B5E-B548-47D2-A53E-4FFD1CE670FB}" type="datetimeFigureOut">
              <a:rPr lang="es-ES" smtClean="0"/>
              <a:pPr/>
              <a:t>03/07/2016</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110BC857-CBDF-4FDC-A55D-778DAB684EBE}"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21E3B5E-B548-47D2-A53E-4FFD1CE670FB}" type="datetimeFigureOut">
              <a:rPr lang="es-ES" smtClean="0"/>
              <a:pPr/>
              <a:t>03/07/2016</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110BC857-CBDF-4FDC-A55D-778DAB684EBE}"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21E3B5E-B548-47D2-A53E-4FFD1CE670FB}" type="datetimeFigureOut">
              <a:rPr lang="es-ES" smtClean="0"/>
              <a:pPr/>
              <a:t>03/07/2016</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10BC857-CBDF-4FDC-A55D-778DAB684EBE}"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421E3B5E-B548-47D2-A53E-4FFD1CE670FB}" type="datetimeFigureOut">
              <a:rPr lang="es-ES" smtClean="0"/>
              <a:pPr/>
              <a:t>03/07/2016</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a:xfrm>
            <a:off x="8077200" y="6356350"/>
            <a:ext cx="609600" cy="365125"/>
          </a:xfrm>
        </p:spPr>
        <p:txBody>
          <a:bodyPr/>
          <a:lstStyle/>
          <a:p>
            <a:fld id="{110BC857-CBDF-4FDC-A55D-778DAB684EBE}" type="slidenum">
              <a:rPr lang="es-ES" smtClean="0"/>
              <a:pPr/>
              <a:t>‹Nº›</a:t>
            </a:fld>
            <a:endParaRPr lang="es-ES" dirty="0"/>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dirty="0"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21E3B5E-B548-47D2-A53E-4FFD1CE670FB}" type="datetimeFigureOut">
              <a:rPr lang="es-ES" smtClean="0"/>
              <a:pPr/>
              <a:t>03/07/2016</a:t>
            </a:fld>
            <a:endParaRPr lang="es-ES"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dirty="0"/>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10BC857-CBDF-4FDC-A55D-778DAB684EBE}" type="slidenum">
              <a:rPr lang="es-ES" smtClean="0"/>
              <a:pPr/>
              <a:t>‹Nº›</a:t>
            </a:fld>
            <a:endParaRPr lang="es-ES"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348880"/>
            <a:ext cx="7772400" cy="1224136"/>
          </a:xfrm>
        </p:spPr>
        <p:txBody>
          <a:bodyPr>
            <a:noAutofit/>
          </a:bodyPr>
          <a:lstStyle/>
          <a:p>
            <a:pPr algn="ctr"/>
            <a:r>
              <a:rPr lang="es-ES" sz="4000" dirty="0"/>
              <a:t>Programa de Desarrollo Rural del Principado </a:t>
            </a:r>
            <a:r>
              <a:rPr lang="es-ES" sz="4000" dirty="0" smtClean="0"/>
              <a:t>de Asturias 2014-2020</a:t>
            </a:r>
            <a:endParaRPr lang="es-ES" sz="4000" dirty="0"/>
          </a:p>
        </p:txBody>
      </p:sp>
      <p:sp>
        <p:nvSpPr>
          <p:cNvPr id="3" name="2 Subtítulo"/>
          <p:cNvSpPr>
            <a:spLocks noGrp="1"/>
          </p:cNvSpPr>
          <p:nvPr>
            <p:ph type="subTitle" idx="1"/>
          </p:nvPr>
        </p:nvSpPr>
        <p:spPr>
          <a:xfrm>
            <a:off x="533400" y="4005064"/>
            <a:ext cx="7854696" cy="1281324"/>
          </a:xfrm>
        </p:spPr>
        <p:txBody>
          <a:bodyPr>
            <a:normAutofit/>
          </a:bodyPr>
          <a:lstStyle/>
          <a:p>
            <a:pPr algn="ctr"/>
            <a:r>
              <a:rPr lang="es-ES" sz="3600" dirty="0" smtClean="0">
                <a:latin typeface="+mj-lt"/>
              </a:rPr>
              <a:t>LEADER</a:t>
            </a:r>
            <a:r>
              <a:rPr lang="es-ES" sz="3600" dirty="0">
                <a:latin typeface="+mj-lt"/>
              </a:rPr>
              <a:t/>
            </a:r>
            <a:br>
              <a:rPr lang="es-ES" sz="3600" dirty="0">
                <a:latin typeface="+mj-lt"/>
              </a:rPr>
            </a:br>
            <a:endParaRPr lang="es-ES" sz="3600" dirty="0">
              <a:latin typeface="+mj-lt"/>
            </a:endParaRPr>
          </a:p>
        </p:txBody>
      </p:sp>
      <p:pic>
        <p:nvPicPr>
          <p:cNvPr id="5" name="4 Imagen" descr="A color.jpg"/>
          <p:cNvPicPr>
            <a:picLocks noChangeAspect="1"/>
          </p:cNvPicPr>
          <p:nvPr/>
        </p:nvPicPr>
        <p:blipFill>
          <a:blip r:embed="rId3" cstate="print"/>
          <a:stretch>
            <a:fillRect/>
          </a:stretch>
        </p:blipFill>
        <p:spPr>
          <a:xfrm>
            <a:off x="3491880" y="5593818"/>
            <a:ext cx="1143008" cy="875116"/>
          </a:xfrm>
          <a:prstGeom prst="rect">
            <a:avLst/>
          </a:prstGeom>
        </p:spPr>
      </p:pic>
      <p:graphicFrame>
        <p:nvGraphicFramePr>
          <p:cNvPr id="13313" name="Object 1"/>
          <p:cNvGraphicFramePr>
            <a:graphicFrameLocks noChangeAspect="1"/>
          </p:cNvGraphicFramePr>
          <p:nvPr>
            <p:extLst>
              <p:ext uri="{D42A27DB-BD31-4B8C-83A1-F6EECF244321}">
                <p14:modId xmlns:p14="http://schemas.microsoft.com/office/powerpoint/2010/main" val="2301009643"/>
              </p:ext>
            </p:extLst>
          </p:nvPr>
        </p:nvGraphicFramePr>
        <p:xfrm>
          <a:off x="4932040" y="5569622"/>
          <a:ext cx="1188254" cy="872788"/>
        </p:xfrm>
        <a:graphic>
          <a:graphicData uri="http://schemas.openxmlformats.org/presentationml/2006/ole">
            <mc:AlternateContent xmlns:mc="http://schemas.openxmlformats.org/markup-compatibility/2006">
              <mc:Choice xmlns:v="urn:schemas-microsoft-com:vml" Requires="v">
                <p:oleObj spid="_x0000_s1036" name="Fotografía de Photo Editor" r:id="rId4" imgW="2495238" imgH="1828571" progId="MSPhotoEd.3">
                  <p:embed/>
                </p:oleObj>
              </mc:Choice>
              <mc:Fallback>
                <p:oleObj name="Fotografía de Photo Editor" r:id="rId4" imgW="2495238" imgH="1828571" progId="MSPhotoEd.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32040" y="5569622"/>
                        <a:ext cx="1188254" cy="872788"/>
                      </a:xfrm>
                      <a:prstGeom prst="rect">
                        <a:avLst/>
                      </a:prstGeom>
                      <a:noFill/>
                      <a:extLst/>
                    </p:spPr>
                  </p:pic>
                </p:oleObj>
              </mc:Fallback>
            </mc:AlternateContent>
          </a:graphicData>
        </a:graphic>
      </p:graphicFrame>
      <p:pic>
        <p:nvPicPr>
          <p:cNvPr id="7" name="Imagen 10" descr="logo.png"/>
          <p:cNvPicPr>
            <a:picLocks noChangeAspect="1"/>
          </p:cNvPicPr>
          <p:nvPr/>
        </p:nvPicPr>
        <p:blipFill>
          <a:blip r:embed="rId6"/>
          <a:srcRect r="25561"/>
          <a:stretch>
            <a:fillRect/>
          </a:stretch>
        </p:blipFill>
        <p:spPr>
          <a:xfrm>
            <a:off x="6372200" y="5703044"/>
            <a:ext cx="2460626" cy="656664"/>
          </a:xfrm>
          <a:prstGeom prst="rect">
            <a:avLst/>
          </a:prstGeom>
          <a:scene3d>
            <a:camera prst="orthographicFront"/>
            <a:lightRig rig="threePt" dir="t"/>
          </a:scene3d>
          <a:sp3d/>
        </p:spPr>
      </p:pic>
      <p:pic>
        <p:nvPicPr>
          <p:cNvPr id="8" name="7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1520" y="5521715"/>
            <a:ext cx="2978646" cy="101932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358775" y="609600"/>
            <a:ext cx="8404225" cy="875184"/>
          </a:xfrm>
        </p:spPr>
        <p:txBody>
          <a:bodyPr>
            <a:normAutofit fontScale="90000"/>
          </a:bodyPr>
          <a:lstStyle/>
          <a:p>
            <a:pPr algn="ctr" eaLnBrk="1" hangingPunct="1">
              <a:defRPr/>
            </a:pPr>
            <a:r>
              <a:rPr lang="es-ES" sz="3200" b="1" dirty="0" smtClean="0"/>
              <a:t>Contenido de las Estrategias de Desarrollo Local Participativo</a:t>
            </a:r>
          </a:p>
        </p:txBody>
      </p:sp>
      <p:sp>
        <p:nvSpPr>
          <p:cNvPr id="35843" name="Rectangle 3"/>
          <p:cNvSpPr>
            <a:spLocks noGrp="1" noChangeArrowheads="1"/>
          </p:cNvSpPr>
          <p:nvPr>
            <p:ph type="body" idx="1"/>
          </p:nvPr>
        </p:nvSpPr>
        <p:spPr>
          <a:xfrm>
            <a:off x="682625" y="1628801"/>
            <a:ext cx="7772400" cy="4716438"/>
          </a:xfrm>
        </p:spPr>
        <p:txBody>
          <a:bodyPr/>
          <a:lstStyle/>
          <a:p>
            <a:pPr eaLnBrk="1" hangingPunct="1">
              <a:lnSpc>
                <a:spcPct val="70000"/>
              </a:lnSpc>
            </a:pPr>
            <a:r>
              <a:rPr lang="es-ES" altLang="es-ES" sz="2000" dirty="0" smtClean="0">
                <a:solidFill>
                  <a:schemeClr val="tx2"/>
                </a:solidFill>
                <a:latin typeface="+mj-lt"/>
              </a:rPr>
              <a:t>Definición del territorio y la población objeto </a:t>
            </a:r>
          </a:p>
          <a:p>
            <a:pPr eaLnBrk="1" hangingPunct="1">
              <a:lnSpc>
                <a:spcPct val="70000"/>
              </a:lnSpc>
            </a:pPr>
            <a:r>
              <a:rPr lang="es-ES" altLang="es-ES" sz="2000" dirty="0" smtClean="0">
                <a:solidFill>
                  <a:schemeClr val="tx2"/>
                </a:solidFill>
                <a:latin typeface="+mj-lt"/>
              </a:rPr>
              <a:t>Análisis de las necesidades y el potencial del territorio</a:t>
            </a:r>
          </a:p>
          <a:p>
            <a:pPr eaLnBrk="1" hangingPunct="1">
              <a:lnSpc>
                <a:spcPct val="70000"/>
              </a:lnSpc>
            </a:pPr>
            <a:r>
              <a:rPr lang="es-ES" altLang="es-ES" sz="2000" dirty="0" smtClean="0">
                <a:solidFill>
                  <a:schemeClr val="tx2"/>
                </a:solidFill>
                <a:latin typeface="+mj-lt"/>
              </a:rPr>
              <a:t>Descripción de los objetivos, de las características integradas e innovadoras de la estrategia, así como de la jerarquía de metas mensurables en cuanto a productividad y resultados. </a:t>
            </a:r>
          </a:p>
          <a:p>
            <a:pPr eaLnBrk="1" hangingPunct="1">
              <a:lnSpc>
                <a:spcPct val="70000"/>
              </a:lnSpc>
            </a:pPr>
            <a:r>
              <a:rPr lang="es-ES" altLang="es-ES" sz="2000" dirty="0" smtClean="0">
                <a:solidFill>
                  <a:schemeClr val="tx2"/>
                </a:solidFill>
                <a:latin typeface="+mj-lt"/>
              </a:rPr>
              <a:t>La estrategia será coherente con los programas pertinentes de todos los Fondos implicados.</a:t>
            </a:r>
          </a:p>
          <a:p>
            <a:pPr eaLnBrk="1" hangingPunct="1">
              <a:lnSpc>
                <a:spcPct val="70000"/>
              </a:lnSpc>
            </a:pPr>
            <a:r>
              <a:rPr lang="es-ES" altLang="es-ES" sz="2000" dirty="0" smtClean="0">
                <a:solidFill>
                  <a:schemeClr val="tx2"/>
                </a:solidFill>
                <a:latin typeface="+mj-lt"/>
              </a:rPr>
              <a:t>Descripción del proceso de participación social en el desarrollo de la estrategia</a:t>
            </a:r>
          </a:p>
          <a:p>
            <a:pPr eaLnBrk="1" hangingPunct="1">
              <a:lnSpc>
                <a:spcPct val="70000"/>
              </a:lnSpc>
            </a:pPr>
            <a:r>
              <a:rPr lang="es-ES" altLang="es-ES" sz="2000" dirty="0" smtClean="0">
                <a:solidFill>
                  <a:schemeClr val="tx2"/>
                </a:solidFill>
                <a:latin typeface="+mj-lt"/>
              </a:rPr>
              <a:t>Plan de acción en el que se demuestre el modo en que los objetivos se traducen en acciones;</a:t>
            </a:r>
          </a:p>
          <a:p>
            <a:pPr eaLnBrk="1" hangingPunct="1">
              <a:lnSpc>
                <a:spcPct val="70000"/>
              </a:lnSpc>
            </a:pPr>
            <a:r>
              <a:rPr lang="es-ES" altLang="es-ES" sz="2000" dirty="0" smtClean="0">
                <a:solidFill>
                  <a:schemeClr val="tx2"/>
                </a:solidFill>
                <a:latin typeface="+mj-lt"/>
              </a:rPr>
              <a:t>Disposiciones de gestión y seguimiento que demuestre la capacidad del grupo para ponerla en práctica</a:t>
            </a:r>
          </a:p>
          <a:p>
            <a:pPr eaLnBrk="1" hangingPunct="1">
              <a:lnSpc>
                <a:spcPct val="70000"/>
              </a:lnSpc>
            </a:pPr>
            <a:r>
              <a:rPr lang="es-ES" altLang="es-ES" sz="2000" dirty="0" smtClean="0">
                <a:solidFill>
                  <a:schemeClr val="tx2"/>
                </a:solidFill>
                <a:latin typeface="+mj-lt"/>
              </a:rPr>
              <a:t>El plan financiero para la estrategia, en especial, la asignación prevista de cada uno de los Fondos</a:t>
            </a:r>
          </a:p>
          <a:p>
            <a:pPr eaLnBrk="1" hangingPunct="1">
              <a:lnSpc>
                <a:spcPct val="70000"/>
              </a:lnSpc>
              <a:buFont typeface="Wingdings" pitchFamily="2" charset="2"/>
              <a:buNone/>
            </a:pPr>
            <a:endParaRPr lang="es-ES" altLang="es-ES" sz="2000" dirty="0" smtClean="0">
              <a:solidFill>
                <a:schemeClr val="tx2"/>
              </a:solidFill>
            </a:endParaRPr>
          </a:p>
          <a:p>
            <a:pPr eaLnBrk="1" hangingPunct="1">
              <a:lnSpc>
                <a:spcPct val="70000"/>
              </a:lnSpc>
              <a:buFont typeface="Wingdings" pitchFamily="2" charset="2"/>
              <a:buNone/>
            </a:pPr>
            <a:endParaRPr lang="es-ES" altLang="es-ES" sz="2000" dirty="0" smtClean="0">
              <a:solidFill>
                <a:schemeClr val="bg2"/>
              </a:solidFill>
            </a:endParaRPr>
          </a:p>
        </p:txBody>
      </p:sp>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5976" y="5661248"/>
            <a:ext cx="4480896" cy="1106462"/>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4" y="5656828"/>
            <a:ext cx="4032448" cy="1183457"/>
          </a:xfrm>
          <a:prstGeom prst="rect">
            <a:avLst/>
          </a:prstGeom>
        </p:spPr>
      </p:pic>
    </p:spTree>
    <p:extLst>
      <p:ext uri="{BB962C8B-B14F-4D97-AF65-F5344CB8AC3E}">
        <p14:creationId xmlns:p14="http://schemas.microsoft.com/office/powerpoint/2010/main" val="1478711969"/>
      </p:ext>
    </p:extLst>
  </p:cSld>
  <p:clrMapOvr>
    <a:masterClrMapping/>
  </p:clrMapOvr>
  <p:transition>
    <p:check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58775" y="609600"/>
            <a:ext cx="8404225" cy="659160"/>
          </a:xfrm>
        </p:spPr>
        <p:txBody>
          <a:bodyPr>
            <a:normAutofit/>
          </a:bodyPr>
          <a:lstStyle/>
          <a:p>
            <a:pPr algn="ctr" eaLnBrk="1" hangingPunct="1"/>
            <a:r>
              <a:rPr lang="es-ES" altLang="es-ES" sz="2800" b="1" dirty="0" smtClean="0">
                <a:effectLst/>
              </a:rPr>
              <a:t>Cometidos de los Grupos de Acción Local</a:t>
            </a:r>
          </a:p>
        </p:txBody>
      </p:sp>
      <p:sp>
        <p:nvSpPr>
          <p:cNvPr id="36867" name="Rectangle 3"/>
          <p:cNvSpPr>
            <a:spLocks noGrp="1" noChangeArrowheads="1"/>
          </p:cNvSpPr>
          <p:nvPr>
            <p:ph type="body" idx="1"/>
          </p:nvPr>
        </p:nvSpPr>
        <p:spPr>
          <a:xfrm>
            <a:off x="683568" y="1484784"/>
            <a:ext cx="7772400" cy="4429125"/>
          </a:xfrm>
        </p:spPr>
        <p:txBody>
          <a:bodyPr>
            <a:normAutofit/>
          </a:bodyPr>
          <a:lstStyle/>
          <a:p>
            <a:pPr eaLnBrk="1" hangingPunct="1">
              <a:lnSpc>
                <a:spcPct val="70000"/>
              </a:lnSpc>
            </a:pPr>
            <a:r>
              <a:rPr lang="es-ES" altLang="es-ES" sz="2000" dirty="0" smtClean="0">
                <a:solidFill>
                  <a:schemeClr val="tx2"/>
                </a:solidFill>
                <a:latin typeface="+mj-lt"/>
              </a:rPr>
              <a:t>Generar la capacidad de los agentes locales para llevar a la práctica las operaciones</a:t>
            </a:r>
          </a:p>
          <a:p>
            <a:pPr eaLnBrk="1" hangingPunct="1">
              <a:lnSpc>
                <a:spcPct val="70000"/>
              </a:lnSpc>
            </a:pPr>
            <a:r>
              <a:rPr lang="es-ES" altLang="es-ES" sz="2000" dirty="0" smtClean="0">
                <a:solidFill>
                  <a:schemeClr val="tx2"/>
                </a:solidFill>
                <a:latin typeface="+mj-lt"/>
              </a:rPr>
              <a:t>Diseñar un procedimiento no discriminatorio y transparente de selección de las operaciones</a:t>
            </a:r>
          </a:p>
          <a:p>
            <a:pPr eaLnBrk="1" hangingPunct="1">
              <a:lnSpc>
                <a:spcPct val="70000"/>
              </a:lnSpc>
            </a:pPr>
            <a:r>
              <a:rPr lang="es-ES" altLang="es-ES" sz="2000" dirty="0" smtClean="0">
                <a:solidFill>
                  <a:schemeClr val="tx2"/>
                </a:solidFill>
                <a:latin typeface="+mj-lt"/>
              </a:rPr>
              <a:t>Garantizar la coherencia de las operaciones con la estrategia de desarrollo local participativo </a:t>
            </a:r>
          </a:p>
          <a:p>
            <a:pPr eaLnBrk="1" hangingPunct="1">
              <a:lnSpc>
                <a:spcPct val="70000"/>
              </a:lnSpc>
            </a:pPr>
            <a:r>
              <a:rPr lang="es-ES" altLang="es-ES" sz="2000" dirty="0" smtClean="0">
                <a:solidFill>
                  <a:schemeClr val="tx2"/>
                </a:solidFill>
                <a:latin typeface="+mj-lt"/>
              </a:rPr>
              <a:t>Preparar y publicar convocatorias de propuestas o un procedimiento continuo de presentación de proyectos</a:t>
            </a:r>
          </a:p>
          <a:p>
            <a:pPr eaLnBrk="1" hangingPunct="1">
              <a:lnSpc>
                <a:spcPct val="70000"/>
              </a:lnSpc>
            </a:pPr>
            <a:r>
              <a:rPr lang="es-ES" altLang="es-ES" sz="2000" dirty="0" smtClean="0">
                <a:solidFill>
                  <a:schemeClr val="tx2"/>
                </a:solidFill>
                <a:latin typeface="+mj-lt"/>
              </a:rPr>
              <a:t>Recibir las solicitudes de ayuda y evaluarlas;</a:t>
            </a:r>
          </a:p>
          <a:p>
            <a:pPr eaLnBrk="1" hangingPunct="1">
              <a:lnSpc>
                <a:spcPct val="70000"/>
              </a:lnSpc>
            </a:pPr>
            <a:r>
              <a:rPr lang="es-ES" altLang="es-ES" sz="2000" dirty="0" smtClean="0">
                <a:solidFill>
                  <a:schemeClr val="tx2"/>
                </a:solidFill>
                <a:latin typeface="+mj-lt"/>
              </a:rPr>
              <a:t>Seleccionar las operaciones, fijar el importe de la ayuda y, cuando proceda, presentar las propuestas al organismo responsable de la verificación final de la subvencionabilidad antes de la aprobación;</a:t>
            </a:r>
          </a:p>
          <a:p>
            <a:pPr eaLnBrk="1" hangingPunct="1">
              <a:lnSpc>
                <a:spcPct val="70000"/>
              </a:lnSpc>
            </a:pPr>
            <a:r>
              <a:rPr lang="es-ES" altLang="es-ES" sz="2000" dirty="0" smtClean="0">
                <a:solidFill>
                  <a:schemeClr val="tx2"/>
                </a:solidFill>
                <a:latin typeface="+mj-lt"/>
              </a:rPr>
              <a:t>Hacer un seguimiento de la puesta en práctica de la estrategia de desarrollo local participativo y de las operaciones subvencionadas y llevar a cabo actividades de evaluación específicas vinculadas a esa estrategia</a:t>
            </a:r>
          </a:p>
          <a:p>
            <a:pPr eaLnBrk="1" hangingPunct="1">
              <a:lnSpc>
                <a:spcPct val="70000"/>
              </a:lnSpc>
              <a:buFont typeface="Wingdings" pitchFamily="2" charset="2"/>
              <a:buNone/>
            </a:pPr>
            <a:endParaRPr lang="es-ES" altLang="es-ES" sz="1800" dirty="0" smtClean="0">
              <a:solidFill>
                <a:schemeClr val="tx2"/>
              </a:solidFill>
            </a:endParaRPr>
          </a:p>
        </p:txBody>
      </p:sp>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5976" y="5661248"/>
            <a:ext cx="4480896" cy="1106462"/>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4" y="5656828"/>
            <a:ext cx="4032448" cy="1183457"/>
          </a:xfrm>
          <a:prstGeom prst="rect">
            <a:avLst/>
          </a:prstGeom>
        </p:spPr>
      </p:pic>
    </p:spTree>
    <p:extLst>
      <p:ext uri="{BB962C8B-B14F-4D97-AF65-F5344CB8AC3E}">
        <p14:creationId xmlns:p14="http://schemas.microsoft.com/office/powerpoint/2010/main" val="861575591"/>
      </p:ext>
    </p:extLst>
  </p:cSld>
  <p:clrMapOvr>
    <a:masterClrMapping/>
  </p:clrMapOvr>
  <p:transition>
    <p:check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8680"/>
            <a:ext cx="8229600" cy="576064"/>
          </a:xfrm>
        </p:spPr>
        <p:txBody>
          <a:bodyPr>
            <a:normAutofit fontScale="90000"/>
          </a:bodyPr>
          <a:lstStyle/>
          <a:p>
            <a:pPr algn="ctr"/>
            <a:r>
              <a:rPr lang="es-ES_tradnl" sz="3600" b="1" dirty="0" smtClean="0"/>
              <a:t>Aplicación especifica en Asturias</a:t>
            </a:r>
            <a:endParaRPr lang="es-ES" sz="3600" dirty="0"/>
          </a:p>
        </p:txBody>
      </p:sp>
      <p:sp>
        <p:nvSpPr>
          <p:cNvPr id="3" name="2 Marcador de contenido"/>
          <p:cNvSpPr>
            <a:spLocks noGrp="1"/>
          </p:cNvSpPr>
          <p:nvPr>
            <p:ph idx="1"/>
          </p:nvPr>
        </p:nvSpPr>
        <p:spPr>
          <a:xfrm>
            <a:off x="395536" y="1183071"/>
            <a:ext cx="8229600" cy="5127848"/>
          </a:xfrm>
        </p:spPr>
        <p:txBody>
          <a:bodyPr>
            <a:normAutofit/>
          </a:bodyPr>
          <a:lstStyle/>
          <a:p>
            <a:r>
              <a:rPr lang="es-ES" sz="1800" dirty="0" smtClean="0">
                <a:solidFill>
                  <a:srgbClr val="002060"/>
                </a:solidFill>
                <a:latin typeface="+mj-lt"/>
              </a:rPr>
              <a:t>11 Grupos Seleccionados.  90%Territorio de Asturias</a:t>
            </a:r>
          </a:p>
          <a:p>
            <a:pPr marL="0" indent="0">
              <a:buNone/>
            </a:pPr>
            <a:endParaRPr lang="es-ES" sz="1800" dirty="0" smtClean="0">
              <a:solidFill>
                <a:srgbClr val="002060"/>
              </a:solidFill>
              <a:latin typeface="+mj-lt"/>
            </a:endParaRPr>
          </a:p>
          <a:p>
            <a:r>
              <a:rPr lang="es-ES" sz="1800" dirty="0" smtClean="0">
                <a:solidFill>
                  <a:srgbClr val="002060"/>
                </a:solidFill>
                <a:latin typeface="+mj-lt"/>
              </a:rPr>
              <a:t>Estrategias territoriales elaboradas por los Grupos y concertadas con la administración</a:t>
            </a:r>
          </a:p>
          <a:p>
            <a:pPr marL="0" indent="0">
              <a:buNone/>
            </a:pPr>
            <a:endParaRPr lang="es-ES" sz="1800" dirty="0" smtClean="0">
              <a:solidFill>
                <a:srgbClr val="002060"/>
              </a:solidFill>
              <a:latin typeface="+mj-lt"/>
            </a:endParaRPr>
          </a:p>
          <a:p>
            <a:r>
              <a:rPr lang="es-ES" sz="1800" dirty="0" smtClean="0">
                <a:solidFill>
                  <a:srgbClr val="002060"/>
                </a:solidFill>
                <a:latin typeface="+mj-lt"/>
              </a:rPr>
              <a:t>El LEADER tiene en el PDR una dotación de 70 millones de euros</a:t>
            </a:r>
          </a:p>
          <a:p>
            <a:pPr marL="0" indent="0">
              <a:buNone/>
            </a:pPr>
            <a:endParaRPr lang="es-ES" sz="1800" dirty="0" smtClean="0">
              <a:solidFill>
                <a:srgbClr val="002060"/>
              </a:solidFill>
              <a:latin typeface="+mj-lt"/>
            </a:endParaRPr>
          </a:p>
          <a:p>
            <a:r>
              <a:rPr lang="es-ES" sz="1800" dirty="0" smtClean="0">
                <a:solidFill>
                  <a:srgbClr val="002060"/>
                </a:solidFill>
                <a:latin typeface="+mj-lt"/>
              </a:rPr>
              <a:t>Desarrollo de medidas relacionadas con la modernización de las explotaciones, las industrias agroalimentarias, la diversificación rural, las inversiones generales, la incorporación de nuevos activos (cheque autónomos), la gestión agroforestal, la formación, y el desarrollo económico territorial</a:t>
            </a:r>
          </a:p>
          <a:p>
            <a:pPr marL="0" indent="0">
              <a:buNone/>
            </a:pPr>
            <a:endParaRPr lang="es-ES" sz="1800" dirty="0" smtClean="0">
              <a:solidFill>
                <a:srgbClr val="002060"/>
              </a:solidFill>
              <a:latin typeface="+mj-lt"/>
            </a:endParaRPr>
          </a:p>
          <a:p>
            <a:r>
              <a:rPr lang="es-ES" sz="1800" dirty="0" smtClean="0">
                <a:solidFill>
                  <a:srgbClr val="002060"/>
                </a:solidFill>
                <a:latin typeface="+mj-lt"/>
              </a:rPr>
              <a:t>Dotación financiera de las estrategias asignada por criterios objetivos (ejecución, territorio, población, nº de municipios, interior…..) entre 3,2 M € y 9 M €. Más fondos que lo ejecutado en el periodo anterior</a:t>
            </a:r>
          </a:p>
          <a:p>
            <a:endParaRPr lang="es-ES" sz="1800" dirty="0" smtClean="0"/>
          </a:p>
          <a:p>
            <a:endParaRPr lang="es-ES" sz="1800" dirty="0" smtClean="0"/>
          </a:p>
          <a:p>
            <a:endParaRPr lang="es-ES"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4048" y="5913307"/>
            <a:ext cx="3314438" cy="818430"/>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5804760"/>
            <a:ext cx="3528392" cy="103552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96086"/>
          </a:xfrm>
        </p:spPr>
        <p:txBody>
          <a:bodyPr>
            <a:normAutofit/>
          </a:bodyPr>
          <a:lstStyle/>
          <a:p>
            <a:pPr algn="ctr"/>
            <a:r>
              <a:rPr lang="es-ES_tradnl" sz="4000" b="1" dirty="0" smtClean="0"/>
              <a:t>Marco de colaboración</a:t>
            </a:r>
            <a:endParaRPr lang="es-ES" sz="4000" dirty="0"/>
          </a:p>
        </p:txBody>
      </p:sp>
      <p:sp>
        <p:nvSpPr>
          <p:cNvPr id="3" name="2 Marcador de contenido"/>
          <p:cNvSpPr>
            <a:spLocks noGrp="1"/>
          </p:cNvSpPr>
          <p:nvPr>
            <p:ph idx="1"/>
          </p:nvPr>
        </p:nvSpPr>
        <p:spPr>
          <a:xfrm>
            <a:off x="467544" y="1556792"/>
            <a:ext cx="8229600" cy="4321510"/>
          </a:xfrm>
        </p:spPr>
        <p:txBody>
          <a:bodyPr>
            <a:normAutofit lnSpcReduction="10000"/>
          </a:bodyPr>
          <a:lstStyle/>
          <a:p>
            <a:pPr lvl="0"/>
            <a:r>
              <a:rPr lang="es-ES_tradnl" sz="1900" dirty="0" smtClean="0">
                <a:solidFill>
                  <a:srgbClr val="002060"/>
                </a:solidFill>
                <a:latin typeface="+mj-lt"/>
              </a:rPr>
              <a:t>Convenio de colaboración con cada Grupo estable hasta 2022</a:t>
            </a:r>
          </a:p>
          <a:p>
            <a:pPr lvl="0"/>
            <a:r>
              <a:rPr lang="es-ES_tradnl" sz="1900" dirty="0" smtClean="0">
                <a:solidFill>
                  <a:srgbClr val="002060"/>
                </a:solidFill>
                <a:latin typeface="+mj-lt"/>
              </a:rPr>
              <a:t>Asignación de fondos a cada Grupo precisa e individualizada.</a:t>
            </a:r>
          </a:p>
          <a:p>
            <a:pPr lvl="0"/>
            <a:r>
              <a:rPr lang="es-ES_tradnl" sz="1900" dirty="0" smtClean="0">
                <a:solidFill>
                  <a:srgbClr val="002060"/>
                </a:solidFill>
                <a:latin typeface="+mj-lt"/>
              </a:rPr>
              <a:t>Doble papel de los grupos; beneficiario (gastos propios), y colaborador con la administración (gastos de terceros). El grupo gasta y justifica sus propios fondos. El Grupo instruye, valora, controla, y acredita en gastos de terceros</a:t>
            </a:r>
          </a:p>
          <a:p>
            <a:pPr lvl="0"/>
            <a:r>
              <a:rPr lang="es-ES_tradnl" sz="1900" dirty="0" smtClean="0">
                <a:solidFill>
                  <a:srgbClr val="002060"/>
                </a:solidFill>
                <a:latin typeface="+mj-lt"/>
              </a:rPr>
              <a:t>Distribución de la dotación</a:t>
            </a:r>
          </a:p>
          <a:p>
            <a:pPr lvl="1"/>
            <a:r>
              <a:rPr lang="es-ES_tradnl" sz="1900" dirty="0" smtClean="0">
                <a:solidFill>
                  <a:srgbClr val="002060"/>
                </a:solidFill>
                <a:latin typeface="+mj-lt"/>
              </a:rPr>
              <a:t>20%  Funcionamiento</a:t>
            </a:r>
          </a:p>
          <a:p>
            <a:pPr lvl="1"/>
            <a:r>
              <a:rPr lang="es-ES_tradnl" sz="1900" dirty="0" smtClean="0">
                <a:solidFill>
                  <a:srgbClr val="002060"/>
                </a:solidFill>
                <a:latin typeface="+mj-lt"/>
              </a:rPr>
              <a:t>2,5% Animación </a:t>
            </a:r>
          </a:p>
          <a:p>
            <a:pPr lvl="1"/>
            <a:r>
              <a:rPr lang="es-ES_tradnl" sz="1900" dirty="0" smtClean="0">
                <a:solidFill>
                  <a:srgbClr val="002060"/>
                </a:solidFill>
                <a:latin typeface="+mj-lt"/>
              </a:rPr>
              <a:t>2,5% Cooperación</a:t>
            </a:r>
          </a:p>
          <a:p>
            <a:pPr lvl="1"/>
            <a:r>
              <a:rPr lang="es-ES_tradnl" sz="1900" dirty="0" smtClean="0">
                <a:solidFill>
                  <a:srgbClr val="002060"/>
                </a:solidFill>
                <a:latin typeface="+mj-lt"/>
              </a:rPr>
              <a:t>15 %  Inversiones no productivas  </a:t>
            </a:r>
            <a:endParaRPr lang="es-ES" sz="1900" dirty="0" smtClean="0">
              <a:solidFill>
                <a:srgbClr val="002060"/>
              </a:solidFill>
              <a:latin typeface="+mj-lt"/>
            </a:endParaRPr>
          </a:p>
          <a:p>
            <a:pPr lvl="1"/>
            <a:r>
              <a:rPr lang="es-ES_tradnl" sz="1900" dirty="0" smtClean="0">
                <a:solidFill>
                  <a:srgbClr val="002060"/>
                </a:solidFill>
                <a:latin typeface="+mj-lt"/>
              </a:rPr>
              <a:t>60 % Inversiones productivas</a:t>
            </a:r>
            <a:endParaRPr lang="es-ES" sz="1900" dirty="0" smtClean="0">
              <a:solidFill>
                <a:srgbClr val="002060"/>
              </a:solidFill>
              <a:latin typeface="+mj-lt"/>
            </a:endParaRPr>
          </a:p>
          <a:p>
            <a:pPr lvl="0"/>
            <a:r>
              <a:rPr lang="es-ES_tradnl" sz="1900" dirty="0" smtClean="0">
                <a:solidFill>
                  <a:srgbClr val="002060"/>
                </a:solidFill>
                <a:latin typeface="+mj-lt"/>
              </a:rPr>
              <a:t>Funciones reservadas a la administración: fijación de normativa reguladora, informes de elegibilidad, adveración de resoluciones, y pago material a beneficiarios.</a:t>
            </a:r>
            <a:endParaRPr lang="es-ES" sz="1900" dirty="0" smtClean="0">
              <a:solidFill>
                <a:srgbClr val="002060"/>
              </a:solidFill>
              <a:latin typeface="+mj-lt"/>
            </a:endParaRPr>
          </a:p>
          <a:p>
            <a:pPr>
              <a:buNone/>
            </a:pPr>
            <a:endParaRPr lang="es-ES" dirty="0">
              <a:latin typeface="+mj-lt"/>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22434" y="5949280"/>
            <a:ext cx="3314438" cy="818430"/>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568" y="5771898"/>
            <a:ext cx="3672408" cy="1068387"/>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96086"/>
          </a:xfrm>
        </p:spPr>
        <p:txBody>
          <a:bodyPr>
            <a:normAutofit/>
          </a:bodyPr>
          <a:lstStyle/>
          <a:p>
            <a:pPr algn="ctr"/>
            <a:r>
              <a:rPr lang="es-ES_tradnl" sz="4000" b="1" dirty="0" smtClean="0"/>
              <a:t>Convocatorias y Bases reguladoras</a:t>
            </a:r>
            <a:endParaRPr lang="es-ES" sz="4000" dirty="0"/>
          </a:p>
        </p:txBody>
      </p:sp>
      <p:sp>
        <p:nvSpPr>
          <p:cNvPr id="3" name="2 Marcador de contenido"/>
          <p:cNvSpPr>
            <a:spLocks noGrp="1"/>
          </p:cNvSpPr>
          <p:nvPr>
            <p:ph idx="1"/>
          </p:nvPr>
        </p:nvSpPr>
        <p:spPr>
          <a:xfrm>
            <a:off x="457200" y="1643050"/>
            <a:ext cx="8229600" cy="4357718"/>
          </a:xfrm>
        </p:spPr>
        <p:txBody>
          <a:bodyPr>
            <a:normAutofit/>
          </a:bodyPr>
          <a:lstStyle/>
          <a:p>
            <a:r>
              <a:rPr lang="es-ES_tradnl" sz="2400" dirty="0" smtClean="0">
                <a:solidFill>
                  <a:srgbClr val="002060"/>
                </a:solidFill>
                <a:latin typeface="+mj-lt"/>
              </a:rPr>
              <a:t>Régimen de ayudas común a los 11 grupos con un anexo específico para cada uno acorde con la estrategia.</a:t>
            </a:r>
          </a:p>
          <a:p>
            <a:r>
              <a:rPr lang="es-ES_tradnl" sz="2400" dirty="0" smtClean="0">
                <a:solidFill>
                  <a:srgbClr val="002060"/>
                </a:solidFill>
                <a:latin typeface="+mj-lt"/>
              </a:rPr>
              <a:t>Ordenes de bases reguladoras genéricas comunes.</a:t>
            </a:r>
          </a:p>
          <a:p>
            <a:r>
              <a:rPr lang="es-ES_tradnl" sz="2400" dirty="0" smtClean="0">
                <a:solidFill>
                  <a:srgbClr val="002060"/>
                </a:solidFill>
                <a:latin typeface="+mj-lt"/>
              </a:rPr>
              <a:t>Manual de procedimiento Común a todos los grupos.</a:t>
            </a:r>
          </a:p>
          <a:p>
            <a:r>
              <a:rPr lang="es-ES_tradnl" sz="2400" dirty="0" smtClean="0">
                <a:solidFill>
                  <a:srgbClr val="002060"/>
                </a:solidFill>
                <a:latin typeface="+mj-lt"/>
              </a:rPr>
              <a:t>Convocatorias propias de cada Grupo</a:t>
            </a:r>
          </a:p>
          <a:p>
            <a:r>
              <a:rPr lang="es-ES_tradnl" sz="2400" dirty="0" smtClean="0">
                <a:solidFill>
                  <a:srgbClr val="002060"/>
                </a:solidFill>
                <a:latin typeface="+mj-lt"/>
              </a:rPr>
              <a:t>Características y elementos específicos en las convocatorias.</a:t>
            </a:r>
          </a:p>
          <a:p>
            <a:r>
              <a:rPr lang="es-ES_tradnl" sz="2400" dirty="0" smtClean="0">
                <a:solidFill>
                  <a:srgbClr val="002060"/>
                </a:solidFill>
                <a:latin typeface="+mj-lt"/>
              </a:rPr>
              <a:t>Concurrencia competitiva en el marco de las operaciones presentadas a cada Grupo.</a:t>
            </a:r>
          </a:p>
          <a:p>
            <a:pPr>
              <a:buNone/>
            </a:pPr>
            <a:endParaRPr lang="es-ES_tradnl" sz="2400" dirty="0" smtClean="0">
              <a:latin typeface="+mj-lt"/>
            </a:endParaRPr>
          </a:p>
          <a:p>
            <a:pPr>
              <a:buNone/>
            </a:pPr>
            <a:endParaRPr lang="es-ES" sz="2400" dirty="0" smtClean="0"/>
          </a:p>
          <a:p>
            <a:pPr>
              <a:buNone/>
            </a:pPr>
            <a:endParaRPr lang="es-ES" dirty="0" smtClean="0"/>
          </a:p>
          <a:p>
            <a:endParaRPr lang="es-ES"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5976" y="5661248"/>
            <a:ext cx="4480896" cy="1106462"/>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573034"/>
            <a:ext cx="4355976" cy="126725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a:xfrm>
            <a:off x="457200" y="548680"/>
            <a:ext cx="8229600" cy="1080120"/>
          </a:xfrm>
        </p:spPr>
        <p:txBody>
          <a:bodyPr>
            <a:normAutofit/>
          </a:bodyPr>
          <a:lstStyle/>
          <a:p>
            <a:pPr algn="ctr" eaLnBrk="1" hangingPunct="1">
              <a:defRPr/>
            </a:pPr>
            <a:r>
              <a:rPr lang="es-ES" sz="4400" b="1" dirty="0" smtClean="0"/>
              <a:t>Introducción </a:t>
            </a:r>
          </a:p>
        </p:txBody>
      </p:sp>
      <p:sp>
        <p:nvSpPr>
          <p:cNvPr id="14339" name="Rectangle 5"/>
          <p:cNvSpPr>
            <a:spLocks noGrp="1" noChangeArrowheads="1"/>
          </p:cNvSpPr>
          <p:nvPr>
            <p:ph type="body" idx="1"/>
          </p:nvPr>
        </p:nvSpPr>
        <p:spPr>
          <a:xfrm>
            <a:off x="457200" y="1772816"/>
            <a:ext cx="8229600" cy="4551784"/>
          </a:xfrm>
        </p:spPr>
        <p:txBody>
          <a:bodyPr>
            <a:normAutofit/>
          </a:bodyPr>
          <a:lstStyle/>
          <a:p>
            <a:pPr eaLnBrk="1" hangingPunct="1">
              <a:lnSpc>
                <a:spcPct val="80000"/>
              </a:lnSpc>
            </a:pPr>
            <a:r>
              <a:rPr lang="es-ES" altLang="es-ES" sz="2400" dirty="0" smtClean="0">
                <a:solidFill>
                  <a:schemeClr val="tx2"/>
                </a:solidFill>
                <a:latin typeface="+mj-lt"/>
              </a:rPr>
              <a:t>Leader significa «Relaciones entre actividades de desarrollo rural» </a:t>
            </a:r>
          </a:p>
          <a:p>
            <a:pPr marL="0" indent="0" eaLnBrk="1" hangingPunct="1">
              <a:lnSpc>
                <a:spcPct val="80000"/>
              </a:lnSpc>
              <a:buNone/>
            </a:pPr>
            <a:endParaRPr lang="es-ES" altLang="es-ES" sz="2400" dirty="0" smtClean="0">
              <a:solidFill>
                <a:schemeClr val="tx2"/>
              </a:solidFill>
              <a:latin typeface="+mj-lt"/>
            </a:endParaRPr>
          </a:p>
          <a:p>
            <a:pPr eaLnBrk="1" hangingPunct="1">
              <a:lnSpc>
                <a:spcPct val="80000"/>
              </a:lnSpc>
            </a:pPr>
            <a:r>
              <a:rPr lang="es-ES" altLang="es-ES" sz="2400" dirty="0" smtClean="0">
                <a:solidFill>
                  <a:schemeClr val="tx2"/>
                </a:solidFill>
                <a:latin typeface="+mj-lt"/>
              </a:rPr>
              <a:t>Leader es otra manera de movilizar el desarrollo en zonas rurales, basado en el enfoque ascendente, en la subsidiariedad, y la participación de los distintos actores del territorio </a:t>
            </a:r>
          </a:p>
          <a:p>
            <a:pPr marL="0" indent="0" eaLnBrk="1" hangingPunct="1">
              <a:lnSpc>
                <a:spcPct val="80000"/>
              </a:lnSpc>
              <a:buNone/>
            </a:pPr>
            <a:endParaRPr lang="es-ES" altLang="es-ES" sz="2400" dirty="0" smtClean="0">
              <a:solidFill>
                <a:schemeClr val="tx2"/>
              </a:solidFill>
              <a:latin typeface="+mj-lt"/>
            </a:endParaRPr>
          </a:p>
          <a:p>
            <a:pPr eaLnBrk="1" hangingPunct="1">
              <a:lnSpc>
                <a:spcPct val="80000"/>
              </a:lnSpc>
            </a:pPr>
            <a:r>
              <a:rPr lang="es-ES" altLang="es-ES" sz="2400" dirty="0" smtClean="0">
                <a:solidFill>
                  <a:schemeClr val="tx2"/>
                </a:solidFill>
                <a:latin typeface="+mj-lt"/>
              </a:rPr>
              <a:t>El protagonismo en el Leader es la ciudadanía. La administración ocupa un papel secundario permitiendo al territorio asumir responsabilidad y capacidad en su futuro</a:t>
            </a:r>
            <a:r>
              <a:rPr lang="es-ES" altLang="es-ES" sz="2400" dirty="0" smtClean="0">
                <a:solidFill>
                  <a:schemeClr val="tx2"/>
                </a:solidFill>
              </a:rPr>
              <a:t>.</a:t>
            </a:r>
          </a:p>
          <a:p>
            <a:pPr eaLnBrk="1" hangingPunct="1">
              <a:lnSpc>
                <a:spcPct val="80000"/>
              </a:lnSpc>
            </a:pPr>
            <a:endParaRPr lang="es-ES" altLang="es-ES" dirty="0" smtClean="0">
              <a:solidFill>
                <a:schemeClr val="tx2"/>
              </a:solidFill>
            </a:endParaRPr>
          </a:p>
          <a:p>
            <a:pPr marL="0" indent="0">
              <a:lnSpc>
                <a:spcPct val="80000"/>
              </a:lnSpc>
              <a:buNone/>
            </a:pPr>
            <a:endParaRPr lang="es-ES" altLang="es-ES" dirty="0" smtClean="0">
              <a:solidFill>
                <a:schemeClr val="tx2"/>
              </a:solidFill>
            </a:endParaRPr>
          </a:p>
        </p:txBody>
      </p:sp>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5976" y="5661248"/>
            <a:ext cx="4480896" cy="1106462"/>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5584253"/>
            <a:ext cx="4032448" cy="1183457"/>
          </a:xfrm>
          <a:prstGeom prst="rect">
            <a:avLst/>
          </a:prstGeom>
        </p:spPr>
      </p:pic>
    </p:spTree>
    <p:extLst>
      <p:ext uri="{BB962C8B-B14F-4D97-AF65-F5344CB8AC3E}">
        <p14:creationId xmlns:p14="http://schemas.microsoft.com/office/powerpoint/2010/main" val="745165233"/>
      </p:ext>
    </p:extLst>
  </p:cSld>
  <p:clrMapOvr>
    <a:masterClrMapping/>
  </p:clrMapOvr>
  <p:transition>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457200" y="704088"/>
            <a:ext cx="8229600" cy="708688"/>
          </a:xfrm>
        </p:spPr>
        <p:txBody>
          <a:bodyPr>
            <a:normAutofit fontScale="90000"/>
          </a:bodyPr>
          <a:lstStyle/>
          <a:p>
            <a:pPr algn="ctr" eaLnBrk="1" hangingPunct="1">
              <a:defRPr/>
            </a:pPr>
            <a:r>
              <a:rPr lang="es-ES" sz="4400" b="1" dirty="0" smtClean="0"/>
              <a:t>Historia</a:t>
            </a:r>
          </a:p>
        </p:txBody>
      </p:sp>
      <p:sp>
        <p:nvSpPr>
          <p:cNvPr id="16387" name="Rectangle 5"/>
          <p:cNvSpPr>
            <a:spLocks noGrp="1" noChangeArrowheads="1"/>
          </p:cNvSpPr>
          <p:nvPr>
            <p:ph type="body" idx="1"/>
          </p:nvPr>
        </p:nvSpPr>
        <p:spPr>
          <a:xfrm>
            <a:off x="457200" y="1484784"/>
            <a:ext cx="8229600" cy="4839816"/>
          </a:xfrm>
        </p:spPr>
        <p:txBody>
          <a:bodyPr>
            <a:normAutofit/>
          </a:bodyPr>
          <a:lstStyle/>
          <a:p>
            <a:pPr eaLnBrk="1" hangingPunct="1"/>
            <a:r>
              <a:rPr lang="es-ES" altLang="es-ES" sz="2400" dirty="0" smtClean="0">
                <a:solidFill>
                  <a:schemeClr val="tx2"/>
                </a:solidFill>
                <a:latin typeface="+mj-lt"/>
              </a:rPr>
              <a:t>El Leader, como iniciativa comunitaria, viene siendo desarrollado desde 1991 a través de los Grupos de Desarrollo Rural.</a:t>
            </a:r>
          </a:p>
          <a:p>
            <a:pPr marL="0" indent="0" eaLnBrk="1" hangingPunct="1">
              <a:buNone/>
            </a:pPr>
            <a:endParaRPr lang="es-ES" altLang="es-ES" sz="2400" dirty="0" smtClean="0">
              <a:solidFill>
                <a:schemeClr val="tx2"/>
              </a:solidFill>
              <a:latin typeface="+mj-lt"/>
            </a:endParaRPr>
          </a:p>
          <a:p>
            <a:pPr eaLnBrk="1" hangingPunct="1"/>
            <a:r>
              <a:rPr lang="es-ES" altLang="es-ES" sz="2400" dirty="0" smtClean="0">
                <a:solidFill>
                  <a:schemeClr val="tx2"/>
                </a:solidFill>
                <a:latin typeface="+mj-lt"/>
              </a:rPr>
              <a:t>En Asturias, antes de la iniciativa Leader tuvo dos antecedentes; la Ley de Agricultura de Montaña de 1982 y el Programa de desarrollo integral de la zona Oscos – </a:t>
            </a:r>
            <a:r>
              <a:rPr lang="es-ES" altLang="es-ES" sz="2400" dirty="0" err="1" smtClean="0">
                <a:solidFill>
                  <a:schemeClr val="tx2"/>
                </a:solidFill>
                <a:latin typeface="+mj-lt"/>
              </a:rPr>
              <a:t>Eo</a:t>
            </a:r>
            <a:r>
              <a:rPr lang="es-ES" altLang="es-ES" sz="2400" dirty="0" smtClean="0">
                <a:solidFill>
                  <a:schemeClr val="tx2"/>
                </a:solidFill>
                <a:latin typeface="+mj-lt"/>
              </a:rPr>
              <a:t> de 1985. </a:t>
            </a:r>
            <a:endParaRPr lang="es-ES" altLang="es-ES" sz="2400" dirty="0">
              <a:solidFill>
                <a:schemeClr val="tx2"/>
              </a:solidFill>
              <a:latin typeface="+mj-lt"/>
            </a:endParaRPr>
          </a:p>
          <a:p>
            <a:pPr eaLnBrk="1" hangingPunct="1"/>
            <a:endParaRPr lang="es-ES" altLang="es-ES" sz="2400" dirty="0" smtClean="0">
              <a:solidFill>
                <a:schemeClr val="tx2"/>
              </a:solidFill>
              <a:latin typeface="+mj-lt"/>
            </a:endParaRPr>
          </a:p>
          <a:p>
            <a:pPr eaLnBrk="1" hangingPunct="1"/>
            <a:r>
              <a:rPr lang="es-ES" altLang="es-ES" sz="2400" dirty="0" smtClean="0">
                <a:solidFill>
                  <a:schemeClr val="tx2"/>
                </a:solidFill>
                <a:latin typeface="+mj-lt"/>
              </a:rPr>
              <a:t>Desde el anterior periodo de programación está consolidado dentro de los Programas de Desarrollo Rural</a:t>
            </a:r>
          </a:p>
        </p:txBody>
      </p:sp>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5976" y="5661248"/>
            <a:ext cx="4480896" cy="1106462"/>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5624960"/>
            <a:ext cx="4032448" cy="1179037"/>
          </a:xfrm>
          <a:prstGeom prst="rect">
            <a:avLst/>
          </a:prstGeom>
        </p:spPr>
      </p:pic>
    </p:spTree>
    <p:extLst>
      <p:ext uri="{BB962C8B-B14F-4D97-AF65-F5344CB8AC3E}">
        <p14:creationId xmlns:p14="http://schemas.microsoft.com/office/powerpoint/2010/main" val="3048481484"/>
      </p:ext>
    </p:extLst>
  </p:cSld>
  <p:clrMapOvr>
    <a:masterClrMapping/>
  </p:clrMapOvr>
  <p:transition>
    <p:check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358775" y="290513"/>
            <a:ext cx="8426450" cy="5805487"/>
          </a:xfrm>
          <a:noFill/>
        </p:spPr>
      </p:pic>
      <p:pic>
        <p:nvPicPr>
          <p:cNvPr id="3" name="2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55976" y="5661248"/>
            <a:ext cx="4480896" cy="1106462"/>
          </a:xfrm>
          <a:prstGeom prst="rect">
            <a:avLst/>
          </a:prstGeom>
        </p:spPr>
      </p:pic>
      <p:pic>
        <p:nvPicPr>
          <p:cNvPr id="4" name="3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5655806"/>
            <a:ext cx="4032448" cy="1183457"/>
          </a:xfrm>
          <a:prstGeom prst="rect">
            <a:avLst/>
          </a:prstGeom>
        </p:spPr>
      </p:pic>
    </p:spTree>
    <p:extLst>
      <p:ext uri="{BB962C8B-B14F-4D97-AF65-F5344CB8AC3E}">
        <p14:creationId xmlns:p14="http://schemas.microsoft.com/office/powerpoint/2010/main" val="2003752921"/>
      </p:ext>
    </p:extLst>
  </p:cSld>
  <p:clrMapOvr>
    <a:masterClrMapping/>
  </p:clrMapOvr>
  <p:transition>
    <p:check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704088"/>
            <a:ext cx="8229600" cy="924712"/>
          </a:xfrm>
        </p:spPr>
        <p:txBody>
          <a:bodyPr>
            <a:normAutofit/>
          </a:bodyPr>
          <a:lstStyle/>
          <a:p>
            <a:pPr algn="ctr" eaLnBrk="1" hangingPunct="1">
              <a:defRPr/>
            </a:pPr>
            <a:r>
              <a:rPr lang="es-ES" sz="4000" b="1" dirty="0" smtClean="0"/>
              <a:t>Principios básicos (I)</a:t>
            </a:r>
          </a:p>
        </p:txBody>
      </p:sp>
      <p:sp>
        <p:nvSpPr>
          <p:cNvPr id="22531" name="Rectangle 3"/>
          <p:cNvSpPr>
            <a:spLocks noGrp="1" noChangeArrowheads="1"/>
          </p:cNvSpPr>
          <p:nvPr>
            <p:ph type="body" idx="1"/>
          </p:nvPr>
        </p:nvSpPr>
        <p:spPr>
          <a:xfrm>
            <a:off x="467544" y="1916832"/>
            <a:ext cx="8229600" cy="4389120"/>
          </a:xfrm>
        </p:spPr>
        <p:txBody>
          <a:bodyPr>
            <a:normAutofit/>
          </a:bodyPr>
          <a:lstStyle/>
          <a:p>
            <a:pPr eaLnBrk="1" hangingPunct="1"/>
            <a:r>
              <a:rPr lang="es-ES" altLang="es-ES" sz="2000" dirty="0" smtClean="0">
                <a:solidFill>
                  <a:schemeClr val="tx2"/>
                </a:solidFill>
                <a:latin typeface="+mj-lt"/>
              </a:rPr>
              <a:t>Instrumento para una política transversal integral de desarrollo, que supere la visión sectorial, apoyada en Estrategias zonales de desarrollo local</a:t>
            </a:r>
          </a:p>
          <a:p>
            <a:pPr marL="0" indent="0" eaLnBrk="1" hangingPunct="1">
              <a:buNone/>
            </a:pPr>
            <a:endParaRPr lang="es-ES" altLang="es-ES" sz="2000" dirty="0" smtClean="0">
              <a:solidFill>
                <a:schemeClr val="tx2"/>
              </a:solidFill>
              <a:latin typeface="+mj-lt"/>
            </a:endParaRPr>
          </a:p>
          <a:p>
            <a:pPr eaLnBrk="1" hangingPunct="1"/>
            <a:r>
              <a:rPr lang="es-ES" altLang="es-ES" sz="2000" dirty="0" smtClean="0">
                <a:solidFill>
                  <a:schemeClr val="tx2"/>
                </a:solidFill>
                <a:latin typeface="+mj-lt"/>
              </a:rPr>
              <a:t>Es la iniciativa local y el conocimiento territorial el que permite definir en un territorio determinado y su propia personalidad, los puntos fuertes y débiles, las amenazas y las oportunidades</a:t>
            </a:r>
          </a:p>
          <a:p>
            <a:pPr marL="0" indent="0" eaLnBrk="1" hangingPunct="1">
              <a:buNone/>
            </a:pPr>
            <a:endParaRPr lang="es-ES" altLang="es-ES" sz="2000" dirty="0" smtClean="0">
              <a:solidFill>
                <a:schemeClr val="tx2"/>
              </a:solidFill>
              <a:latin typeface="+mj-lt"/>
            </a:endParaRPr>
          </a:p>
          <a:p>
            <a:pPr eaLnBrk="1" hangingPunct="1"/>
            <a:r>
              <a:rPr lang="es-ES" altLang="es-ES" sz="2000" dirty="0" smtClean="0">
                <a:solidFill>
                  <a:schemeClr val="tx2"/>
                </a:solidFill>
                <a:latin typeface="+mj-lt"/>
              </a:rPr>
              <a:t>La Subsidiariedad responsable permite adaptar las Medidas con más precisión para satisfacer las necesidades locales.</a:t>
            </a:r>
            <a:endParaRPr lang="es-ES" altLang="es-ES" sz="2000" dirty="0" smtClean="0">
              <a:solidFill>
                <a:schemeClr val="tx2"/>
              </a:solidFill>
            </a:endParaRPr>
          </a:p>
        </p:txBody>
      </p:sp>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5976" y="5661248"/>
            <a:ext cx="4480896" cy="1106462"/>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5656828"/>
            <a:ext cx="3816424" cy="1183457"/>
          </a:xfrm>
          <a:prstGeom prst="rect">
            <a:avLst/>
          </a:prstGeom>
        </p:spPr>
      </p:pic>
    </p:spTree>
    <p:extLst>
      <p:ext uri="{BB962C8B-B14F-4D97-AF65-F5344CB8AC3E}">
        <p14:creationId xmlns:p14="http://schemas.microsoft.com/office/powerpoint/2010/main" val="2259083161"/>
      </p:ext>
    </p:extLst>
  </p:cSld>
  <p:clrMapOvr>
    <a:masterClrMapping/>
  </p:clrMapOvr>
  <p:transition>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704088"/>
            <a:ext cx="8229600" cy="780696"/>
          </a:xfrm>
        </p:spPr>
        <p:txBody>
          <a:bodyPr>
            <a:normAutofit/>
          </a:bodyPr>
          <a:lstStyle/>
          <a:p>
            <a:pPr algn="ctr" eaLnBrk="1" hangingPunct="1">
              <a:defRPr/>
            </a:pPr>
            <a:r>
              <a:rPr lang="es-ES" sz="4000" b="1" dirty="0" smtClean="0"/>
              <a:t>Principios básicos(II)</a:t>
            </a:r>
          </a:p>
        </p:txBody>
      </p:sp>
      <p:sp>
        <p:nvSpPr>
          <p:cNvPr id="23555" name="Rectangle 3"/>
          <p:cNvSpPr>
            <a:spLocks noGrp="1" noChangeArrowheads="1"/>
          </p:cNvSpPr>
          <p:nvPr>
            <p:ph type="body" idx="1"/>
          </p:nvPr>
        </p:nvSpPr>
        <p:spPr/>
        <p:txBody>
          <a:bodyPr>
            <a:normAutofit/>
          </a:bodyPr>
          <a:lstStyle/>
          <a:p>
            <a:pPr eaLnBrk="1" hangingPunct="1">
              <a:lnSpc>
                <a:spcPct val="80000"/>
              </a:lnSpc>
            </a:pPr>
            <a:r>
              <a:rPr lang="es-ES" altLang="es-ES" sz="2400" dirty="0" smtClean="0">
                <a:solidFill>
                  <a:schemeClr val="tx2"/>
                </a:solidFill>
                <a:latin typeface="+mj-lt"/>
              </a:rPr>
              <a:t>Enfoque ascendente</a:t>
            </a:r>
          </a:p>
          <a:p>
            <a:pPr eaLnBrk="1" hangingPunct="1">
              <a:lnSpc>
                <a:spcPct val="80000"/>
              </a:lnSpc>
            </a:pPr>
            <a:r>
              <a:rPr lang="es-ES" altLang="es-ES" sz="2400" dirty="0" smtClean="0">
                <a:solidFill>
                  <a:schemeClr val="tx2"/>
                </a:solidFill>
                <a:latin typeface="+mj-lt"/>
              </a:rPr>
              <a:t>Decisión participativa en base a asociaciones público-privadas (Grupos de Acción Local)</a:t>
            </a:r>
          </a:p>
          <a:p>
            <a:pPr eaLnBrk="1" hangingPunct="1">
              <a:lnSpc>
                <a:spcPct val="80000"/>
              </a:lnSpc>
            </a:pPr>
            <a:r>
              <a:rPr lang="es-ES" altLang="es-ES" sz="2400" dirty="0" smtClean="0">
                <a:solidFill>
                  <a:schemeClr val="tx2"/>
                </a:solidFill>
                <a:latin typeface="+mj-lt"/>
              </a:rPr>
              <a:t>Facilitar la innovación y la diversificación</a:t>
            </a:r>
          </a:p>
          <a:p>
            <a:pPr eaLnBrk="1" hangingPunct="1">
              <a:lnSpc>
                <a:spcPct val="80000"/>
              </a:lnSpc>
            </a:pPr>
            <a:r>
              <a:rPr lang="es-ES" altLang="es-ES" sz="2400" dirty="0" smtClean="0">
                <a:solidFill>
                  <a:schemeClr val="tx2"/>
                </a:solidFill>
                <a:latin typeface="+mj-lt"/>
              </a:rPr>
              <a:t>Actuaciones integradas y multisectoriales (Sinergias)</a:t>
            </a:r>
          </a:p>
          <a:p>
            <a:pPr eaLnBrk="1" hangingPunct="1">
              <a:lnSpc>
                <a:spcPct val="80000"/>
              </a:lnSpc>
            </a:pPr>
            <a:r>
              <a:rPr lang="es-ES" altLang="es-ES" sz="2400" dirty="0" smtClean="0">
                <a:solidFill>
                  <a:schemeClr val="tx2"/>
                </a:solidFill>
                <a:latin typeface="+mj-lt"/>
              </a:rPr>
              <a:t>Conexión en redes</a:t>
            </a:r>
          </a:p>
          <a:p>
            <a:pPr eaLnBrk="1" hangingPunct="1">
              <a:lnSpc>
                <a:spcPct val="80000"/>
              </a:lnSpc>
            </a:pPr>
            <a:r>
              <a:rPr lang="es-ES" altLang="es-ES" sz="2400" dirty="0" smtClean="0">
                <a:solidFill>
                  <a:schemeClr val="tx2"/>
                </a:solidFill>
                <a:latin typeface="+mj-lt"/>
              </a:rPr>
              <a:t>Cooperación</a:t>
            </a:r>
          </a:p>
        </p:txBody>
      </p:sp>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5976" y="5229200"/>
            <a:ext cx="4480896" cy="1106462"/>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496" y="5229200"/>
            <a:ext cx="4032448" cy="1183457"/>
          </a:xfrm>
          <a:prstGeom prst="rect">
            <a:avLst/>
          </a:prstGeom>
        </p:spPr>
      </p:pic>
    </p:spTree>
    <p:extLst>
      <p:ext uri="{BB962C8B-B14F-4D97-AF65-F5344CB8AC3E}">
        <p14:creationId xmlns:p14="http://schemas.microsoft.com/office/powerpoint/2010/main" val="97877251"/>
      </p:ext>
    </p:extLst>
  </p:cSld>
  <p:clrMapOvr>
    <a:masterClrMapping/>
  </p:clrMapOvr>
  <p:transition>
    <p:check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358775" y="609600"/>
            <a:ext cx="8404225" cy="587152"/>
          </a:xfrm>
        </p:spPr>
        <p:txBody>
          <a:bodyPr>
            <a:normAutofit/>
          </a:bodyPr>
          <a:lstStyle/>
          <a:p>
            <a:pPr algn="ctr" eaLnBrk="1" hangingPunct="1">
              <a:defRPr/>
            </a:pPr>
            <a:r>
              <a:rPr lang="es-ES" sz="3200" b="1" dirty="0" smtClean="0">
                <a:solidFill>
                  <a:srgbClr val="002060"/>
                </a:solidFill>
              </a:rPr>
              <a:t>Prioridades del periodo 2014-2020</a:t>
            </a:r>
          </a:p>
        </p:txBody>
      </p:sp>
      <p:sp>
        <p:nvSpPr>
          <p:cNvPr id="28675" name="Rectangle 3"/>
          <p:cNvSpPr>
            <a:spLocks noGrp="1" noChangeArrowheads="1"/>
          </p:cNvSpPr>
          <p:nvPr>
            <p:ph type="body" idx="1"/>
          </p:nvPr>
        </p:nvSpPr>
        <p:spPr>
          <a:xfrm>
            <a:off x="683568" y="1456320"/>
            <a:ext cx="7772400" cy="4787900"/>
          </a:xfrm>
        </p:spPr>
        <p:txBody>
          <a:bodyPr/>
          <a:lstStyle/>
          <a:p>
            <a:pPr eaLnBrk="1" hangingPunct="1">
              <a:lnSpc>
                <a:spcPct val="70000"/>
              </a:lnSpc>
              <a:buFont typeface="Wingdings" pitchFamily="2" charset="2"/>
              <a:buNone/>
            </a:pPr>
            <a:endParaRPr lang="es-ES" altLang="es-ES" sz="1600" dirty="0" smtClean="0">
              <a:solidFill>
                <a:schemeClr val="tx2"/>
              </a:solidFill>
            </a:endParaRPr>
          </a:p>
          <a:p>
            <a:pPr>
              <a:lnSpc>
                <a:spcPct val="70000"/>
              </a:lnSpc>
            </a:pPr>
            <a:r>
              <a:rPr lang="es-ES" altLang="es-ES" sz="1800" dirty="0" smtClean="0">
                <a:solidFill>
                  <a:schemeClr val="tx2"/>
                </a:solidFill>
                <a:latin typeface="+mj-lt"/>
              </a:rPr>
              <a:t>Fomentar la transferencia de conocimientos y las innovación</a:t>
            </a:r>
          </a:p>
          <a:p>
            <a:pPr marL="0" indent="0">
              <a:lnSpc>
                <a:spcPct val="70000"/>
              </a:lnSpc>
              <a:buNone/>
            </a:pPr>
            <a:endParaRPr lang="es-ES" altLang="es-ES" sz="1800" dirty="0" smtClean="0">
              <a:solidFill>
                <a:schemeClr val="tx2"/>
              </a:solidFill>
              <a:latin typeface="+mj-lt"/>
            </a:endParaRPr>
          </a:p>
          <a:p>
            <a:pPr>
              <a:lnSpc>
                <a:spcPct val="70000"/>
              </a:lnSpc>
            </a:pPr>
            <a:r>
              <a:rPr lang="es-ES" altLang="es-ES" sz="1800" dirty="0" smtClean="0">
                <a:solidFill>
                  <a:schemeClr val="tx2"/>
                </a:solidFill>
                <a:latin typeface="+mj-lt"/>
              </a:rPr>
              <a:t>Mejorar  la  viabilidad  y  la  competitividad  agraria y promover  tecnologías innovadoras  y  la  gestión  forestal</a:t>
            </a:r>
          </a:p>
          <a:p>
            <a:pPr marL="0" indent="0">
              <a:lnSpc>
                <a:spcPct val="70000"/>
              </a:lnSpc>
              <a:buNone/>
            </a:pPr>
            <a:endParaRPr lang="es-ES" altLang="es-ES" sz="1800" dirty="0">
              <a:solidFill>
                <a:schemeClr val="tx2"/>
              </a:solidFill>
              <a:latin typeface="+mj-lt"/>
            </a:endParaRPr>
          </a:p>
          <a:p>
            <a:pPr>
              <a:lnSpc>
                <a:spcPct val="70000"/>
              </a:lnSpc>
            </a:pPr>
            <a:r>
              <a:rPr lang="es-ES" altLang="es-ES" sz="1800" dirty="0" smtClean="0">
                <a:solidFill>
                  <a:schemeClr val="tx2"/>
                </a:solidFill>
                <a:latin typeface="+mj-lt"/>
              </a:rPr>
              <a:t>Potenciar la organización de la cadena de distribución de alimentos</a:t>
            </a:r>
          </a:p>
          <a:p>
            <a:pPr marL="0" indent="0">
              <a:lnSpc>
                <a:spcPct val="70000"/>
              </a:lnSpc>
              <a:buNone/>
            </a:pPr>
            <a:endParaRPr lang="es-ES" altLang="es-ES" sz="1800" dirty="0" smtClean="0">
              <a:solidFill>
                <a:schemeClr val="tx2"/>
              </a:solidFill>
              <a:latin typeface="+mj-lt"/>
            </a:endParaRPr>
          </a:p>
          <a:p>
            <a:pPr>
              <a:lnSpc>
                <a:spcPct val="70000"/>
              </a:lnSpc>
            </a:pPr>
            <a:r>
              <a:rPr lang="es-ES" altLang="es-ES" sz="1800" dirty="0" smtClean="0">
                <a:solidFill>
                  <a:schemeClr val="tx2"/>
                </a:solidFill>
                <a:latin typeface="+mj-lt"/>
              </a:rPr>
              <a:t>Restaurar,  preservar  y  mejorar  los  ecosistemas  relacionados  con  la  agricultura  y  la silvicultura</a:t>
            </a:r>
          </a:p>
          <a:p>
            <a:pPr marL="0" indent="0">
              <a:lnSpc>
                <a:spcPct val="70000"/>
              </a:lnSpc>
              <a:buNone/>
            </a:pPr>
            <a:endParaRPr lang="es-ES" altLang="es-ES" sz="1800" dirty="0" smtClean="0">
              <a:solidFill>
                <a:schemeClr val="tx2"/>
              </a:solidFill>
              <a:latin typeface="+mj-lt"/>
            </a:endParaRPr>
          </a:p>
          <a:p>
            <a:pPr>
              <a:lnSpc>
                <a:spcPct val="70000"/>
              </a:lnSpc>
            </a:pPr>
            <a:r>
              <a:rPr lang="es-ES" altLang="es-ES" sz="1800" dirty="0" smtClean="0">
                <a:solidFill>
                  <a:schemeClr val="tx2"/>
                </a:solidFill>
                <a:latin typeface="+mj-lt"/>
              </a:rPr>
              <a:t>Promover la eficiencia de los recursos y alentar el paso a una economía </a:t>
            </a:r>
            <a:r>
              <a:rPr lang="es-ES" altLang="es-ES" sz="1800" dirty="0" err="1" smtClean="0">
                <a:solidFill>
                  <a:schemeClr val="tx2"/>
                </a:solidFill>
                <a:latin typeface="+mj-lt"/>
              </a:rPr>
              <a:t>hipocarbónica</a:t>
            </a:r>
            <a:r>
              <a:rPr lang="es-ES" altLang="es-ES" sz="1800" dirty="0" smtClean="0">
                <a:solidFill>
                  <a:schemeClr val="tx2"/>
                </a:solidFill>
                <a:latin typeface="+mj-lt"/>
              </a:rPr>
              <a:t> y capaz de adaptarse a los cambios climáticos </a:t>
            </a:r>
          </a:p>
          <a:p>
            <a:pPr marL="0" indent="0">
              <a:lnSpc>
                <a:spcPct val="70000"/>
              </a:lnSpc>
              <a:buNone/>
            </a:pPr>
            <a:endParaRPr lang="es-ES" altLang="es-ES" sz="1800" dirty="0">
              <a:solidFill>
                <a:schemeClr val="tx2"/>
              </a:solidFill>
              <a:latin typeface="+mj-lt"/>
            </a:endParaRPr>
          </a:p>
          <a:p>
            <a:pPr>
              <a:lnSpc>
                <a:spcPct val="70000"/>
              </a:lnSpc>
            </a:pPr>
            <a:r>
              <a:rPr lang="es-ES" altLang="es-ES" sz="1800" dirty="0" smtClean="0">
                <a:solidFill>
                  <a:schemeClr val="tx2"/>
                </a:solidFill>
                <a:latin typeface="+mj-lt"/>
              </a:rPr>
              <a:t>Avanzar en la inclusión social, la reducción de la pobreza y el desarrollo económico en las zonas rurales</a:t>
            </a:r>
          </a:p>
        </p:txBody>
      </p:sp>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5976" y="5661248"/>
            <a:ext cx="4480896" cy="1106462"/>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5578126"/>
            <a:ext cx="4032448" cy="1183457"/>
          </a:xfrm>
          <a:prstGeom prst="rect">
            <a:avLst/>
          </a:prstGeom>
        </p:spPr>
      </p:pic>
    </p:spTree>
    <p:extLst>
      <p:ext uri="{BB962C8B-B14F-4D97-AF65-F5344CB8AC3E}">
        <p14:creationId xmlns:p14="http://schemas.microsoft.com/office/powerpoint/2010/main" val="1874368957"/>
      </p:ext>
    </p:extLst>
  </p:cSld>
  <p:clrMapOvr>
    <a:masterClrMapping/>
  </p:clrMapOvr>
  <p:transition>
    <p:check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358775" y="609600"/>
            <a:ext cx="8404225" cy="875184"/>
          </a:xfrm>
        </p:spPr>
        <p:txBody>
          <a:bodyPr/>
          <a:lstStyle/>
          <a:p>
            <a:pPr algn="ctr" eaLnBrk="1" hangingPunct="1">
              <a:defRPr/>
            </a:pPr>
            <a:r>
              <a:rPr lang="es-ES" sz="4000" dirty="0" smtClean="0"/>
              <a:t> </a:t>
            </a:r>
            <a:r>
              <a:rPr lang="es-ES" sz="4000" b="1" dirty="0" smtClean="0"/>
              <a:t>Etapas de la Programación</a:t>
            </a:r>
          </a:p>
        </p:txBody>
      </p:sp>
      <p:sp>
        <p:nvSpPr>
          <p:cNvPr id="32771" name="Rectangle 3"/>
          <p:cNvSpPr>
            <a:spLocks noGrp="1" noChangeArrowheads="1"/>
          </p:cNvSpPr>
          <p:nvPr>
            <p:ph type="body" idx="1"/>
          </p:nvPr>
        </p:nvSpPr>
        <p:spPr>
          <a:xfrm>
            <a:off x="682625" y="1736725"/>
            <a:ext cx="7772400" cy="4608513"/>
          </a:xfrm>
        </p:spPr>
        <p:txBody>
          <a:bodyPr>
            <a:normAutofit/>
          </a:bodyPr>
          <a:lstStyle/>
          <a:p>
            <a:pPr eaLnBrk="1" hangingPunct="1">
              <a:lnSpc>
                <a:spcPct val="70000"/>
              </a:lnSpc>
            </a:pPr>
            <a:r>
              <a:rPr lang="es-ES" altLang="es-ES" sz="2000" dirty="0" smtClean="0">
                <a:solidFill>
                  <a:schemeClr val="tx2"/>
                </a:solidFill>
                <a:latin typeface="+mj-lt"/>
              </a:rPr>
              <a:t>Contrato de Asociación</a:t>
            </a:r>
          </a:p>
          <a:p>
            <a:pPr eaLnBrk="1" hangingPunct="1">
              <a:lnSpc>
                <a:spcPct val="70000"/>
              </a:lnSpc>
            </a:pPr>
            <a:r>
              <a:rPr lang="es-ES" altLang="es-ES" sz="2000" dirty="0" smtClean="0">
                <a:solidFill>
                  <a:schemeClr val="tx2"/>
                </a:solidFill>
                <a:latin typeface="+mj-lt"/>
              </a:rPr>
              <a:t>Marco Nacional con elementos comunes de los </a:t>
            </a:r>
            <a:r>
              <a:rPr lang="es-ES" altLang="es-ES" sz="2000" dirty="0" err="1" smtClean="0">
                <a:solidFill>
                  <a:schemeClr val="tx2"/>
                </a:solidFill>
                <a:latin typeface="+mj-lt"/>
              </a:rPr>
              <a:t>PDRs</a:t>
            </a:r>
            <a:r>
              <a:rPr lang="es-ES" altLang="es-ES" sz="2000" dirty="0" smtClean="0">
                <a:solidFill>
                  <a:schemeClr val="tx2"/>
                </a:solidFill>
                <a:latin typeface="+mj-lt"/>
              </a:rPr>
              <a:t> regionales </a:t>
            </a:r>
          </a:p>
          <a:p>
            <a:pPr eaLnBrk="1" hangingPunct="1">
              <a:lnSpc>
                <a:spcPct val="70000"/>
              </a:lnSpc>
            </a:pPr>
            <a:r>
              <a:rPr lang="es-ES" altLang="es-ES" sz="2000" dirty="0" smtClean="0">
                <a:solidFill>
                  <a:schemeClr val="tx2"/>
                </a:solidFill>
                <a:latin typeface="+mj-lt"/>
              </a:rPr>
              <a:t>Programas de Desarrollo Rural (nacional y 17 regionales) </a:t>
            </a:r>
          </a:p>
          <a:p>
            <a:pPr eaLnBrk="1" hangingPunct="1">
              <a:lnSpc>
                <a:spcPct val="70000"/>
              </a:lnSpc>
            </a:pPr>
            <a:r>
              <a:rPr lang="es-ES" altLang="es-ES" sz="2000" dirty="0" smtClean="0">
                <a:solidFill>
                  <a:schemeClr val="tx2"/>
                </a:solidFill>
                <a:latin typeface="+mj-lt"/>
              </a:rPr>
              <a:t>Selección de los Grupos y Elaboración de Estrategias</a:t>
            </a:r>
          </a:p>
          <a:p>
            <a:pPr eaLnBrk="1" hangingPunct="1">
              <a:lnSpc>
                <a:spcPct val="70000"/>
              </a:lnSpc>
            </a:pPr>
            <a:r>
              <a:rPr lang="es-ES" altLang="es-ES" sz="2000" dirty="0" smtClean="0">
                <a:solidFill>
                  <a:schemeClr val="tx2"/>
                </a:solidFill>
                <a:latin typeface="+mj-lt"/>
              </a:rPr>
              <a:t>Convenio de Colaboración entre los Grupos y las Administraciones responsables de los PDR</a:t>
            </a:r>
          </a:p>
          <a:p>
            <a:pPr eaLnBrk="1" hangingPunct="1">
              <a:lnSpc>
                <a:spcPct val="70000"/>
              </a:lnSpc>
            </a:pPr>
            <a:r>
              <a:rPr lang="es-ES" altLang="es-ES" sz="2000" dirty="0" smtClean="0">
                <a:solidFill>
                  <a:schemeClr val="tx2"/>
                </a:solidFill>
                <a:latin typeface="+mj-lt"/>
              </a:rPr>
              <a:t>Cuadros financieros, asignación de responsabilidades, y delimitación de medidas.</a:t>
            </a:r>
          </a:p>
          <a:p>
            <a:pPr eaLnBrk="1" hangingPunct="1">
              <a:lnSpc>
                <a:spcPct val="70000"/>
              </a:lnSpc>
            </a:pPr>
            <a:r>
              <a:rPr lang="es-ES" altLang="es-ES" sz="2000" dirty="0" smtClean="0">
                <a:solidFill>
                  <a:schemeClr val="tx2"/>
                </a:solidFill>
                <a:latin typeface="+mj-lt"/>
              </a:rPr>
              <a:t>Ordenes de Bases, Manual de Gestión, Convocatorias, y Ejecución de la Programación.</a:t>
            </a:r>
          </a:p>
          <a:p>
            <a:pPr eaLnBrk="1" hangingPunct="1">
              <a:lnSpc>
                <a:spcPct val="70000"/>
              </a:lnSpc>
            </a:pPr>
            <a:r>
              <a:rPr lang="es-ES" altLang="es-ES" sz="2000" dirty="0" smtClean="0">
                <a:solidFill>
                  <a:schemeClr val="tx2"/>
                </a:solidFill>
                <a:latin typeface="+mj-lt"/>
              </a:rPr>
              <a:t>Desarrollo de las convocatorias por los Grupos</a:t>
            </a:r>
          </a:p>
          <a:p>
            <a:pPr eaLnBrk="1" hangingPunct="1">
              <a:lnSpc>
                <a:spcPct val="70000"/>
              </a:lnSpc>
            </a:pPr>
            <a:r>
              <a:rPr lang="es-ES" altLang="es-ES" sz="2000" dirty="0" smtClean="0">
                <a:solidFill>
                  <a:schemeClr val="tx2"/>
                </a:solidFill>
                <a:latin typeface="+mj-lt"/>
              </a:rPr>
              <a:t>Control, Seguimiento, Evaluación y, en su caso adecuación adaptativa en función de resultados.</a:t>
            </a:r>
          </a:p>
          <a:p>
            <a:pPr marL="0" indent="0" eaLnBrk="1" hangingPunct="1">
              <a:lnSpc>
                <a:spcPct val="70000"/>
              </a:lnSpc>
              <a:buNone/>
            </a:pPr>
            <a:endParaRPr lang="es-ES" altLang="es-ES" sz="1600" dirty="0" smtClean="0">
              <a:solidFill>
                <a:schemeClr val="tx2"/>
              </a:solidFill>
            </a:endParaRPr>
          </a:p>
        </p:txBody>
      </p:sp>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3968" y="5050166"/>
            <a:ext cx="4480896" cy="1106462"/>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5081445"/>
            <a:ext cx="4032448" cy="1183457"/>
          </a:xfrm>
          <a:prstGeom prst="rect">
            <a:avLst/>
          </a:prstGeom>
        </p:spPr>
      </p:pic>
    </p:spTree>
    <p:extLst>
      <p:ext uri="{BB962C8B-B14F-4D97-AF65-F5344CB8AC3E}">
        <p14:creationId xmlns:p14="http://schemas.microsoft.com/office/powerpoint/2010/main" val="1244098315"/>
      </p:ext>
    </p:extLst>
  </p:cSld>
  <p:clrMapOvr>
    <a:masterClrMapping/>
  </p:clrMapOvr>
  <p:transition>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58775" y="609600"/>
            <a:ext cx="8404225" cy="803176"/>
          </a:xfrm>
        </p:spPr>
        <p:txBody>
          <a:bodyPr>
            <a:normAutofit/>
          </a:bodyPr>
          <a:lstStyle/>
          <a:p>
            <a:pPr algn="ctr" eaLnBrk="1" hangingPunct="1">
              <a:defRPr/>
            </a:pPr>
            <a:r>
              <a:rPr lang="es-ES" sz="3200" b="1" dirty="0" smtClean="0">
                <a:solidFill>
                  <a:srgbClr val="002060"/>
                </a:solidFill>
              </a:rPr>
              <a:t>Condicionado especial del Leader en los PDR</a:t>
            </a:r>
          </a:p>
        </p:txBody>
      </p:sp>
      <p:sp>
        <p:nvSpPr>
          <p:cNvPr id="34819" name="Rectangle 3"/>
          <p:cNvSpPr>
            <a:spLocks noGrp="1" noChangeArrowheads="1"/>
          </p:cNvSpPr>
          <p:nvPr>
            <p:ph type="body" idx="1"/>
          </p:nvPr>
        </p:nvSpPr>
        <p:spPr>
          <a:xfrm>
            <a:off x="682625" y="1736725"/>
            <a:ext cx="7772400" cy="4608513"/>
          </a:xfrm>
        </p:spPr>
        <p:txBody>
          <a:bodyPr/>
          <a:lstStyle/>
          <a:p>
            <a:pPr eaLnBrk="1" hangingPunct="1">
              <a:lnSpc>
                <a:spcPct val="80000"/>
              </a:lnSpc>
            </a:pPr>
            <a:r>
              <a:rPr lang="es-ES" altLang="es-ES" sz="2400" dirty="0" smtClean="0">
                <a:solidFill>
                  <a:schemeClr val="tx2"/>
                </a:solidFill>
                <a:latin typeface="+mj-lt"/>
              </a:rPr>
              <a:t>Financiación LEADER, 5 % mínimo del FEADER  en el PDR. Posibilidad de Multifondo en estrategias integradas</a:t>
            </a:r>
          </a:p>
          <a:p>
            <a:pPr marL="0" indent="0" eaLnBrk="1" hangingPunct="1">
              <a:lnSpc>
                <a:spcPct val="80000"/>
              </a:lnSpc>
              <a:buNone/>
            </a:pPr>
            <a:endParaRPr lang="es-ES" altLang="es-ES" sz="2400" dirty="0" smtClean="0">
              <a:solidFill>
                <a:schemeClr val="tx2"/>
              </a:solidFill>
              <a:latin typeface="+mj-lt"/>
            </a:endParaRPr>
          </a:p>
          <a:p>
            <a:pPr eaLnBrk="1" hangingPunct="1">
              <a:lnSpc>
                <a:spcPct val="80000"/>
              </a:lnSpc>
            </a:pPr>
            <a:r>
              <a:rPr lang="es-ES" altLang="es-ES" sz="2400" dirty="0" smtClean="0">
                <a:solidFill>
                  <a:schemeClr val="tx2"/>
                </a:solidFill>
                <a:latin typeface="+mj-lt"/>
              </a:rPr>
              <a:t>Ni el sector público ni ningún grupo de interés concreto debe representar más del 49 % de los derechos de voto en la toma de decisiones y en la composición de los grupos </a:t>
            </a:r>
          </a:p>
          <a:p>
            <a:pPr marL="0" indent="0" eaLnBrk="1" hangingPunct="1">
              <a:lnSpc>
                <a:spcPct val="80000"/>
              </a:lnSpc>
              <a:buNone/>
            </a:pPr>
            <a:endParaRPr lang="es-ES" altLang="es-ES" sz="2400" dirty="0" smtClean="0">
              <a:solidFill>
                <a:schemeClr val="tx2"/>
              </a:solidFill>
              <a:latin typeface="+mj-lt"/>
            </a:endParaRPr>
          </a:p>
          <a:p>
            <a:pPr eaLnBrk="1" hangingPunct="1">
              <a:lnSpc>
                <a:spcPct val="80000"/>
              </a:lnSpc>
            </a:pPr>
            <a:r>
              <a:rPr lang="es-ES" altLang="es-ES" sz="2400" dirty="0" smtClean="0">
                <a:solidFill>
                  <a:schemeClr val="tx2"/>
                </a:solidFill>
                <a:latin typeface="+mj-lt"/>
              </a:rPr>
              <a:t>Los costes de explotación y animación de la estrategia de desarrollo local pueden suponer hasta un máximo del 25 % del gasto público total afrontado con dicha estrategia</a:t>
            </a:r>
          </a:p>
          <a:p>
            <a:pPr eaLnBrk="1" hangingPunct="1">
              <a:lnSpc>
                <a:spcPct val="80000"/>
              </a:lnSpc>
              <a:buFont typeface="Wingdings" pitchFamily="2" charset="2"/>
              <a:buNone/>
            </a:pPr>
            <a:endParaRPr lang="es-ES" altLang="es-ES" sz="2800" dirty="0" smtClean="0">
              <a:solidFill>
                <a:schemeClr val="tx2"/>
              </a:solidFill>
            </a:endParaRPr>
          </a:p>
          <a:p>
            <a:pPr eaLnBrk="1" hangingPunct="1">
              <a:lnSpc>
                <a:spcPct val="80000"/>
              </a:lnSpc>
              <a:buFont typeface="Wingdings" pitchFamily="2" charset="2"/>
              <a:buNone/>
            </a:pPr>
            <a:endParaRPr lang="es-ES" altLang="es-ES" sz="2800" dirty="0" smtClean="0">
              <a:solidFill>
                <a:schemeClr val="bg2"/>
              </a:solidFill>
            </a:endParaRPr>
          </a:p>
        </p:txBody>
      </p:sp>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5976" y="5445224"/>
            <a:ext cx="4480896" cy="1106462"/>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5445224"/>
            <a:ext cx="4032448" cy="1183457"/>
          </a:xfrm>
          <a:prstGeom prst="rect">
            <a:avLst/>
          </a:prstGeom>
        </p:spPr>
      </p:pic>
    </p:spTree>
    <p:extLst>
      <p:ext uri="{BB962C8B-B14F-4D97-AF65-F5344CB8AC3E}">
        <p14:creationId xmlns:p14="http://schemas.microsoft.com/office/powerpoint/2010/main" val="2092096231"/>
      </p:ext>
    </p:extLst>
  </p:cSld>
  <p:clrMapOvr>
    <a:masterClrMapping/>
  </p:clrMapOvr>
  <p:transition>
    <p:check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396</TotalTime>
  <Words>1083</Words>
  <Application>Microsoft Office PowerPoint</Application>
  <PresentationFormat>Presentación en pantalla (4:3)</PresentationFormat>
  <Paragraphs>114</Paragraphs>
  <Slides>14</Slides>
  <Notes>10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14</vt:i4>
      </vt:variant>
    </vt:vector>
  </HeadingPairs>
  <TitlesOfParts>
    <vt:vector size="16" baseType="lpstr">
      <vt:lpstr>Flujo</vt:lpstr>
      <vt:lpstr>Fotografía de Photo Editor</vt:lpstr>
      <vt:lpstr>Programa de Desarrollo Rural del Principado de Asturias 2014-2020</vt:lpstr>
      <vt:lpstr>Introducción </vt:lpstr>
      <vt:lpstr>Historia</vt:lpstr>
      <vt:lpstr>Presentación de PowerPoint</vt:lpstr>
      <vt:lpstr>Principios básicos (I)</vt:lpstr>
      <vt:lpstr>Principios básicos(II)</vt:lpstr>
      <vt:lpstr>Prioridades del periodo 2014-2020</vt:lpstr>
      <vt:lpstr> Etapas de la Programación</vt:lpstr>
      <vt:lpstr>Condicionado especial del Leader en los PDR</vt:lpstr>
      <vt:lpstr>Contenido de las Estrategias de Desarrollo Local Participativo</vt:lpstr>
      <vt:lpstr>Cometidos de los Grupos de Acción Local</vt:lpstr>
      <vt:lpstr>Aplicación especifica en Asturias</vt:lpstr>
      <vt:lpstr>Marco de colaboración</vt:lpstr>
      <vt:lpstr>Convocatorias y Bases reguladoras</vt:lpstr>
    </vt:vector>
  </TitlesOfParts>
  <Company>PRINCIPADO_DE_ASTURIAS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ESTRATEGIA DE INFORMACIÓN Y PUBLICIDAD</dc:title>
  <dc:creator>FRANCIFR</dc:creator>
  <cp:lastModifiedBy>DGTIC</cp:lastModifiedBy>
  <cp:revision>47</cp:revision>
  <dcterms:created xsi:type="dcterms:W3CDTF">2015-11-03T10:22:18Z</dcterms:created>
  <dcterms:modified xsi:type="dcterms:W3CDTF">2016-07-03T20:15:57Z</dcterms:modified>
</cp:coreProperties>
</file>