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761163" cy="99425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zivatel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0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53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9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99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06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9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8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36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29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44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04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8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64680-280D-4C8C-A51B-3E37C3C77F2A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6370-4B8B-4F39-A767-DFCF9E878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08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5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157608" tIns="10008" rIns="157608" bIns="10008" rtlCol="0">
            <a:spAutoFit/>
          </a:bodyPr>
          <a:lstStyle/>
          <a:p>
            <a:pPr algn="ctr"/>
            <a:r>
              <a:rPr lang="cs-CZ" sz="2200" b="1" dirty="0" err="1" smtClean="0">
                <a:ln w="6600">
                  <a:solidFill>
                    <a:srgbClr val="A14D0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73201"/>
                  </a:outerShdw>
                </a:effectLst>
              </a:rPr>
              <a:t>República</a:t>
            </a:r>
            <a:r>
              <a:rPr lang="cs-CZ" sz="2200" b="1" dirty="0" smtClean="0">
                <a:ln w="6600">
                  <a:solidFill>
                    <a:srgbClr val="A14D0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73201"/>
                  </a:outerShdw>
                </a:effectLst>
              </a:rPr>
              <a:t> </a:t>
            </a:r>
            <a:r>
              <a:rPr lang="cs-CZ" sz="2200" b="1" dirty="0" err="1" smtClean="0">
                <a:ln w="6600">
                  <a:solidFill>
                    <a:srgbClr val="A14D0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73201"/>
                  </a:outerShdw>
                </a:effectLst>
              </a:rPr>
              <a:t>Checa</a:t>
            </a:r>
            <a:endParaRPr lang="en-US" sz="2200" b="1" dirty="0">
              <a:ln w="6600">
                <a:solidFill>
                  <a:srgbClr val="A14D0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673201"/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5304" y="2332761"/>
            <a:ext cx="4006543" cy="4299345"/>
          </a:xfrm>
          <a:prstGeom prst="roundRect">
            <a:avLst>
              <a:gd name="adj" fmla="val 8633"/>
            </a:avLst>
          </a:prstGeom>
          <a:solidFill>
            <a:schemeClr val="bg1"/>
          </a:solidFill>
          <a:ln w="76200">
            <a:solidFill>
              <a:srgbClr val="E16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6" tIns="10008" rIns="20016" bIns="10008"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288" y="535090"/>
            <a:ext cx="5394827" cy="697320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A14D01"/>
                </a:solidFill>
              </a:rPr>
              <a:t>Estrategia</a:t>
            </a:r>
            <a:r>
              <a:rPr lang="en-US" sz="2200" b="1" dirty="0">
                <a:solidFill>
                  <a:srgbClr val="A14D01"/>
                </a:solidFill>
              </a:rPr>
              <a:t> de Desarrollo Local </a:t>
            </a:r>
            <a:r>
              <a:rPr lang="cs-CZ" sz="2200" b="1" dirty="0" smtClean="0">
                <a:solidFill>
                  <a:srgbClr val="A14D01"/>
                </a:solidFill>
              </a:rPr>
              <a:t>(SCLLD)</a:t>
            </a:r>
            <a:r>
              <a:rPr lang="en-US" sz="2200" b="1" dirty="0" smtClean="0">
                <a:solidFill>
                  <a:srgbClr val="A14D01"/>
                </a:solidFill>
              </a:rPr>
              <a:t> </a:t>
            </a:r>
            <a:endParaRPr lang="cs-CZ" sz="2200" b="1" dirty="0" smtClean="0">
              <a:solidFill>
                <a:srgbClr val="A14D01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A14D01"/>
                </a:solidFill>
              </a:rPr>
              <a:t>GAL </a:t>
            </a:r>
            <a:r>
              <a:rPr lang="cs-CZ" sz="2200" b="1" dirty="0" smtClean="0">
                <a:solidFill>
                  <a:srgbClr val="A14D01"/>
                </a:solidFill>
              </a:rPr>
              <a:t>Vyhlídky </a:t>
            </a:r>
            <a:endParaRPr lang="en-US" sz="2200" b="1" dirty="0">
              <a:solidFill>
                <a:srgbClr val="A14D0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99" y="2303196"/>
            <a:ext cx="2228368" cy="3359587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pPr>
              <a:spcBef>
                <a:spcPts val="263"/>
              </a:spcBef>
              <a:spcAft>
                <a:spcPts val="263"/>
              </a:spcAft>
            </a:pPr>
            <a:r>
              <a:rPr lang="es-ES" sz="1000" b="1" dirty="0" smtClean="0"/>
              <a:t>Metodología </a:t>
            </a:r>
            <a:r>
              <a:rPr lang="es-ES" sz="1000" b="1" dirty="0" smtClean="0"/>
              <a:t>  </a:t>
            </a:r>
            <a:r>
              <a:rPr lang="es-ES" sz="1000" b="1" dirty="0" smtClean="0"/>
              <a:t>(información práctica</a:t>
            </a:r>
            <a:r>
              <a:rPr lang="es-ES" sz="700" b="1" dirty="0" smtClean="0"/>
              <a:t>)</a:t>
            </a:r>
            <a:endParaRPr lang="es-ES" sz="900" b="1" dirty="0" smtClean="0">
              <a:solidFill>
                <a:srgbClr val="FF0000"/>
              </a:solidFill>
            </a:endParaRP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>
                <a:latin typeface="+mj-lt"/>
              </a:rPr>
              <a:t>Diagnóstico de las  necesidades de la región,  relación estrecha con los pobladores locales, encuestas, y “cajas de deseos“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>
                <a:latin typeface="+mj-lt"/>
              </a:rPr>
              <a:t>Entrevistas con alcaldes de todos nuestros municipios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>
                <a:latin typeface="+mj-lt"/>
              </a:rPr>
              <a:t>Evaluación de encuestas y entrevistas como base para el encuentro de la comunidad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>
                <a:latin typeface="+mj-lt"/>
              </a:rPr>
              <a:t>Encuentro de la comunidad con  todos los protagonistas de la zona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>
                <a:latin typeface="+mj-lt"/>
              </a:rPr>
              <a:t>Mesas redondas por temáticas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>
                <a:latin typeface="+mj-lt"/>
              </a:rPr>
              <a:t>Primera versión de la estrategia y su publicación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>
                <a:latin typeface="Comic Sans MS" panose="030F0702030302020204" pitchFamily="66" charset="0"/>
              </a:rPr>
              <a:t>Periodo de objeciones y comentarios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>
                <a:latin typeface="Comic Sans MS" panose="030F0702030302020204" pitchFamily="66" charset="0"/>
              </a:rPr>
              <a:t>Implementación de objeciones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>
                <a:latin typeface="Comic Sans MS" panose="030F0702030302020204" pitchFamily="66" charset="0"/>
              </a:rPr>
              <a:t>Debate sobre la versión final y su aprobación</a:t>
            </a:r>
            <a:r>
              <a:rPr lang="es-ES" sz="7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8959" y="2175236"/>
            <a:ext cx="1881479" cy="1406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6" tIns="10008" rIns="20016" bIns="10008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FOTO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7614" y="3170986"/>
            <a:ext cx="1829806" cy="2790201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pPr>
              <a:spcBef>
                <a:spcPts val="263"/>
              </a:spcBef>
              <a:spcAft>
                <a:spcPts val="263"/>
              </a:spcAft>
            </a:pPr>
            <a:r>
              <a:rPr lang="es-ES" sz="900" b="1" dirty="0" smtClean="0"/>
              <a:t>Pilares y nuevas líneas de actuación</a:t>
            </a:r>
          </a:p>
          <a:p>
            <a:pPr>
              <a:spcBef>
                <a:spcPts val="263"/>
              </a:spcBef>
              <a:spcAft>
                <a:spcPts val="263"/>
              </a:spcAft>
            </a:pPr>
            <a:r>
              <a:rPr lang="es-ES" sz="900" dirty="0" smtClean="0"/>
              <a:t>Pilares: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es-ES" sz="900" dirty="0" smtClean="0"/>
              <a:t>Apoyo del empleo agrario y no agrario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es-ES" sz="900" dirty="0" smtClean="0"/>
              <a:t>Aumento de calidad de la vida rural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es-ES" sz="900" dirty="0" smtClean="0"/>
              <a:t>Protección de medioambiente y herencia cultural y natural</a:t>
            </a:r>
          </a:p>
          <a:p>
            <a:pPr>
              <a:spcBef>
                <a:spcPts val="263"/>
              </a:spcBef>
              <a:spcAft>
                <a:spcPts val="263"/>
              </a:spcAft>
            </a:pPr>
            <a:r>
              <a:rPr lang="es-ES" sz="900" dirty="0" smtClean="0"/>
              <a:t>Nuevas líneas: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es-ES" sz="900" dirty="0" smtClean="0"/>
              <a:t>Proyectos integrados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es-ES" sz="900" dirty="0" smtClean="0"/>
              <a:t>Proyectos de colaboración entre municipios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es-ES" sz="900" dirty="0" smtClean="0"/>
              <a:t>Proyectos en el sector social y educación</a:t>
            </a:r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Arial" panose="020B0604020202020204" pitchFamily="34" charset="0"/>
              <a:buChar char="•"/>
            </a:pPr>
            <a:r>
              <a:rPr lang="es-ES" sz="900" dirty="0" smtClean="0"/>
              <a:t>Proyectos “claves“</a:t>
            </a:r>
            <a:endParaRPr lang="es-ES" sz="900" dirty="0"/>
          </a:p>
        </p:txBody>
      </p:sp>
      <p:sp>
        <p:nvSpPr>
          <p:cNvPr id="20" name="Rectangle 19"/>
          <p:cNvSpPr/>
          <p:nvPr/>
        </p:nvSpPr>
        <p:spPr>
          <a:xfrm>
            <a:off x="7346876" y="3599516"/>
            <a:ext cx="1366891" cy="1271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6" tIns="10008" rIns="20016" bIns="1000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8831" y="2907769"/>
            <a:ext cx="3258125" cy="220266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r>
              <a:rPr lang="en-US" sz="1300" b="1" dirty="0">
                <a:solidFill>
                  <a:srgbClr val="A14D01"/>
                </a:solidFill>
              </a:rPr>
              <a:t>Logo </a:t>
            </a:r>
            <a:r>
              <a:rPr lang="en-US" sz="1300" b="1" dirty="0" err="1">
                <a:solidFill>
                  <a:srgbClr val="A14D01"/>
                </a:solidFill>
              </a:rPr>
              <a:t>Grupo</a:t>
            </a:r>
            <a:r>
              <a:rPr lang="en-US" sz="1300" b="1" dirty="0">
                <a:solidFill>
                  <a:srgbClr val="A14D01"/>
                </a:solidFill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7337" y="3758321"/>
            <a:ext cx="2124319" cy="1266707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pPr>
              <a:spcBef>
                <a:spcPts val="263"/>
              </a:spcBef>
              <a:spcAft>
                <a:spcPts val="263"/>
              </a:spcAft>
            </a:pPr>
            <a:r>
              <a:rPr lang="en-US" sz="1100" b="1" dirty="0" err="1"/>
              <a:t>Objetivos</a:t>
            </a:r>
            <a:r>
              <a:rPr lang="en-US" sz="1100" b="1" dirty="0"/>
              <a:t> y </a:t>
            </a:r>
            <a:r>
              <a:rPr lang="en-US" sz="1100" b="1" dirty="0" err="1"/>
              <a:t>ejes</a:t>
            </a:r>
            <a:r>
              <a:rPr lang="en-US" sz="1100" b="1" dirty="0"/>
              <a:t> </a:t>
            </a:r>
            <a:r>
              <a:rPr lang="en-US" sz="1100" b="1" dirty="0" err="1"/>
              <a:t>en</a:t>
            </a:r>
            <a:r>
              <a:rPr lang="en-US" sz="1100" b="1" dirty="0"/>
              <a:t> los </a:t>
            </a:r>
            <a:r>
              <a:rPr lang="en-US" sz="1100" b="1" dirty="0" err="1"/>
              <a:t>que</a:t>
            </a:r>
            <a:r>
              <a:rPr lang="en-US" sz="1100" b="1" dirty="0"/>
              <a:t> </a:t>
            </a:r>
            <a:r>
              <a:rPr lang="en-US" sz="1100" b="1" dirty="0" err="1"/>
              <a:t>incidir</a:t>
            </a:r>
            <a:endParaRPr lang="en-US" sz="1100" b="1" dirty="0"/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/>
              <a:t>POBLACION</a:t>
            </a:r>
            <a:endParaRPr lang="en-US" sz="900" dirty="0"/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/>
              <a:t>EMPLEO</a:t>
            </a:r>
            <a:endParaRPr lang="en-US" sz="900" dirty="0"/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es-ES" sz="900" dirty="0" smtClean="0"/>
              <a:t>MUNICIPIOS</a:t>
            </a:r>
            <a:endParaRPr lang="en-US" sz="900" dirty="0"/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cs-CZ" sz="900" dirty="0" smtClean="0"/>
              <a:t>MEDIO AMBIENTE</a:t>
            </a:r>
            <a:endParaRPr lang="en-US" sz="900" dirty="0"/>
          </a:p>
          <a:p>
            <a:pPr marL="162632" indent="-162632">
              <a:spcBef>
                <a:spcPts val="263"/>
              </a:spcBef>
              <a:spcAft>
                <a:spcPts val="263"/>
              </a:spcAft>
              <a:buFont typeface="+mj-lt"/>
              <a:buAutoNum type="arabicPeriod"/>
            </a:pPr>
            <a:r>
              <a:rPr lang="cs-CZ" sz="900" dirty="0" smtClean="0"/>
              <a:t>HERENCIA CULT</a:t>
            </a:r>
            <a:r>
              <a:rPr lang="es-ES" sz="900" dirty="0" smtClean="0"/>
              <a:t>U</a:t>
            </a:r>
            <a:r>
              <a:rPr lang="cs-CZ" sz="900" dirty="0" smtClean="0"/>
              <a:t>RAL Y NATURAL</a:t>
            </a:r>
            <a:endParaRPr lang="en-US" sz="900" dirty="0"/>
          </a:p>
        </p:txBody>
      </p:sp>
      <p:sp>
        <p:nvSpPr>
          <p:cNvPr id="17" name="Rectangle 16"/>
          <p:cNvSpPr/>
          <p:nvPr/>
        </p:nvSpPr>
        <p:spPr>
          <a:xfrm>
            <a:off x="334033" y="5021615"/>
            <a:ext cx="1573671" cy="39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6" tIns="10008" rIns="20016" bIns="1000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86367" y="5039952"/>
            <a:ext cx="2523079" cy="18211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04" tIns="10008" rIns="78804" bIns="10008" rtlCol="0" anchor="t"/>
          <a:lstStyle/>
          <a:p>
            <a:r>
              <a:rPr lang="en-US" sz="900" b="1" dirty="0" err="1">
                <a:solidFill>
                  <a:schemeClr val="bg1"/>
                </a:solidFill>
              </a:rPr>
              <a:t>Dotación</a:t>
            </a:r>
            <a:r>
              <a:rPr lang="en-US" sz="900" b="1" dirty="0">
                <a:solidFill>
                  <a:schemeClr val="bg1"/>
                </a:solidFill>
              </a:rPr>
              <a:t> y </a:t>
            </a:r>
            <a:r>
              <a:rPr lang="en-US" sz="900" b="1" dirty="0" err="1" smtClean="0">
                <a:solidFill>
                  <a:schemeClr val="bg1"/>
                </a:solidFill>
              </a:rPr>
              <a:t>financiación</a:t>
            </a:r>
            <a:r>
              <a:rPr lang="cs-CZ" sz="900" b="1" dirty="0" smtClean="0">
                <a:solidFill>
                  <a:schemeClr val="bg1"/>
                </a:solidFill>
              </a:rPr>
              <a:t> de </a:t>
            </a:r>
            <a:r>
              <a:rPr lang="cs-CZ" sz="900" b="1" dirty="0" err="1" smtClean="0">
                <a:solidFill>
                  <a:schemeClr val="bg1"/>
                </a:solidFill>
              </a:rPr>
              <a:t>objetivos</a:t>
            </a:r>
            <a:r>
              <a:rPr lang="en-US" sz="900" b="1" dirty="0" smtClean="0">
                <a:solidFill>
                  <a:schemeClr val="bg1"/>
                </a:solidFill>
              </a:rPr>
              <a:t>:</a:t>
            </a:r>
            <a:endParaRPr lang="cs-CZ" sz="900" b="1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cs-CZ" sz="900" dirty="0" smtClean="0">
                <a:solidFill>
                  <a:schemeClr val="bg1"/>
                </a:solidFill>
              </a:rPr>
              <a:t>FSE</a:t>
            </a:r>
          </a:p>
          <a:p>
            <a:pPr marL="228600" indent="-228600">
              <a:buAutoNum type="arabicPeriod"/>
            </a:pPr>
            <a:r>
              <a:rPr lang="cs-CZ" sz="900" dirty="0" smtClean="0">
                <a:solidFill>
                  <a:schemeClr val="bg1"/>
                </a:solidFill>
              </a:rPr>
              <a:t>FEDER</a:t>
            </a:r>
            <a:endParaRPr lang="cs-CZ" sz="900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cs-CZ" sz="900" dirty="0" smtClean="0">
                <a:solidFill>
                  <a:schemeClr val="bg1"/>
                </a:solidFill>
              </a:rPr>
              <a:t>FSE,FEADER,FEDER</a:t>
            </a:r>
          </a:p>
          <a:p>
            <a:pPr marL="228600" indent="-228600">
              <a:buAutoNum type="arabicPeriod"/>
            </a:pPr>
            <a:r>
              <a:rPr lang="cs-CZ" sz="900" dirty="0" smtClean="0">
                <a:solidFill>
                  <a:schemeClr val="bg1"/>
                </a:solidFill>
              </a:rPr>
              <a:t>FC</a:t>
            </a:r>
            <a:endParaRPr lang="cs-CZ" sz="900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cs-CZ" sz="900" dirty="0" smtClean="0">
                <a:solidFill>
                  <a:schemeClr val="bg1"/>
                </a:solidFill>
              </a:rPr>
              <a:t>FEDER+FONDOS NACIONALES</a:t>
            </a:r>
          </a:p>
          <a:p>
            <a:pPr marL="228600" indent="-228600">
              <a:buAutoNum type="arabicPeriod"/>
            </a:pPr>
            <a:endParaRPr lang="cs-CZ" sz="900" dirty="0">
              <a:solidFill>
                <a:schemeClr val="bg1"/>
              </a:solidFill>
            </a:endParaRPr>
          </a:p>
          <a:p>
            <a:r>
              <a:rPr lang="cs-CZ" sz="900" b="1" dirty="0" err="1" smtClean="0">
                <a:solidFill>
                  <a:schemeClr val="bg1"/>
                </a:solidFill>
              </a:rPr>
              <a:t>Gastos</a:t>
            </a:r>
            <a:r>
              <a:rPr lang="cs-CZ" sz="900" b="1" dirty="0" smtClean="0">
                <a:solidFill>
                  <a:schemeClr val="bg1"/>
                </a:solidFill>
              </a:rPr>
              <a:t> de GAL.:</a:t>
            </a:r>
          </a:p>
          <a:p>
            <a:pPr marL="171450" indent="-171450">
              <a:buFontTx/>
              <a:buChar char="-"/>
            </a:pPr>
            <a:r>
              <a:rPr lang="cs-CZ" sz="900" dirty="0" smtClean="0">
                <a:solidFill>
                  <a:schemeClr val="bg1"/>
                </a:solidFill>
              </a:rPr>
              <a:t>FEDER</a:t>
            </a:r>
          </a:p>
          <a:p>
            <a:pPr marL="171450" indent="-171450">
              <a:buFontTx/>
              <a:buChar char="-"/>
            </a:pPr>
            <a:r>
              <a:rPr lang="cs-CZ" sz="900" dirty="0" err="1" smtClean="0">
                <a:solidFill>
                  <a:schemeClr val="bg1"/>
                </a:solidFill>
              </a:rPr>
              <a:t>Contribuciones</a:t>
            </a:r>
            <a:r>
              <a:rPr lang="cs-CZ" sz="900" dirty="0" smtClean="0">
                <a:solidFill>
                  <a:schemeClr val="bg1"/>
                </a:solidFill>
              </a:rPr>
              <a:t> de </a:t>
            </a:r>
            <a:r>
              <a:rPr lang="cs-CZ" sz="900" dirty="0" err="1" smtClean="0">
                <a:solidFill>
                  <a:schemeClr val="bg1"/>
                </a:solidFill>
              </a:rPr>
              <a:t>miembros</a:t>
            </a:r>
            <a:r>
              <a:rPr lang="cs-CZ" sz="900" dirty="0" smtClean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cs-CZ" sz="900" dirty="0" err="1" smtClean="0">
                <a:solidFill>
                  <a:schemeClr val="bg1"/>
                </a:solidFill>
              </a:rPr>
              <a:t>Donaciones</a:t>
            </a:r>
            <a:endParaRPr lang="cs-CZ" sz="900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cs-CZ" sz="900" dirty="0" err="1" smtClean="0">
                <a:solidFill>
                  <a:schemeClr val="bg1"/>
                </a:solidFill>
              </a:rPr>
              <a:t>Actividades</a:t>
            </a:r>
            <a:r>
              <a:rPr lang="cs-CZ" sz="900" dirty="0" smtClean="0">
                <a:solidFill>
                  <a:schemeClr val="bg1"/>
                </a:solidFill>
              </a:rPr>
              <a:t> </a:t>
            </a:r>
            <a:r>
              <a:rPr lang="cs-CZ" sz="900" dirty="0" err="1" smtClean="0">
                <a:solidFill>
                  <a:schemeClr val="bg1"/>
                </a:solidFill>
              </a:rPr>
              <a:t>remuneradas</a:t>
            </a:r>
            <a:r>
              <a:rPr lang="cs-CZ" sz="900" dirty="0" smtClean="0">
                <a:solidFill>
                  <a:schemeClr val="bg1"/>
                </a:solidFill>
              </a:rPr>
              <a:t> </a:t>
            </a:r>
            <a:r>
              <a:rPr lang="cs-CZ" sz="900" dirty="0" err="1" smtClean="0">
                <a:solidFill>
                  <a:schemeClr val="bg1"/>
                </a:solidFill>
              </a:rPr>
              <a:t>secundarias</a:t>
            </a:r>
            <a:r>
              <a:rPr lang="cs-CZ" sz="900" dirty="0" smtClean="0">
                <a:solidFill>
                  <a:schemeClr val="bg1"/>
                </a:solidFill>
              </a:rPr>
              <a:t> </a:t>
            </a: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9580" y="5039951"/>
            <a:ext cx="1723260" cy="1989981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pPr>
              <a:spcBef>
                <a:spcPts val="263"/>
              </a:spcBef>
              <a:spcAft>
                <a:spcPts val="263"/>
              </a:spcAft>
            </a:pPr>
            <a:r>
              <a:rPr lang="en-US" sz="900" b="1" dirty="0" err="1"/>
              <a:t>Conclusiones</a:t>
            </a:r>
            <a:endParaRPr lang="en-US" sz="900" b="1" dirty="0"/>
          </a:p>
          <a:p>
            <a:pPr algn="just">
              <a:spcBef>
                <a:spcPts val="263"/>
              </a:spcBef>
              <a:spcAft>
                <a:spcPts val="263"/>
              </a:spcAft>
            </a:pPr>
            <a:r>
              <a:rPr lang="cs-CZ" sz="900" dirty="0" smtClean="0"/>
              <a:t>La estrategia </a:t>
            </a:r>
            <a:r>
              <a:rPr lang="es-ES" sz="900" dirty="0" smtClean="0"/>
              <a:t>afecta </a:t>
            </a:r>
            <a:r>
              <a:rPr lang="cs-CZ" sz="900" dirty="0" smtClean="0"/>
              <a:t>a todos</a:t>
            </a:r>
            <a:r>
              <a:rPr lang="es-ES" sz="900" dirty="0" smtClean="0"/>
              <a:t> los</a:t>
            </a:r>
            <a:r>
              <a:rPr lang="cs-CZ" sz="900" dirty="0" smtClean="0"/>
              <a:t> sectores del medio rural</a:t>
            </a:r>
            <a:r>
              <a:rPr lang="es-ES" sz="900" dirty="0" smtClean="0"/>
              <a:t>,</a:t>
            </a:r>
            <a:r>
              <a:rPr lang="cs-CZ" sz="900" dirty="0" smtClean="0"/>
              <a:t> </a:t>
            </a:r>
            <a:r>
              <a:rPr lang="es-ES" sz="900" dirty="0" smtClean="0"/>
              <a:t>con el fin de </a:t>
            </a:r>
            <a:r>
              <a:rPr lang="cs-CZ" sz="900" dirty="0" smtClean="0"/>
              <a:t>solucionar problemas y necesi</a:t>
            </a:r>
            <a:r>
              <a:rPr lang="es-ES" sz="900" dirty="0" smtClean="0"/>
              <a:t>d</a:t>
            </a:r>
            <a:r>
              <a:rPr lang="cs-CZ" sz="900" dirty="0" smtClean="0"/>
              <a:t>ades de nuestra comarca. Nuevamente</a:t>
            </a:r>
            <a:r>
              <a:rPr lang="es-ES" sz="900" dirty="0"/>
              <a:t> </a:t>
            </a:r>
            <a:r>
              <a:rPr lang="cs-CZ" sz="900" dirty="0" smtClean="0"/>
              <a:t>implementamos  recursos para la inclusión social. Sin embargo hay muchos requisitos de la zona que no es posible satisfacer </a:t>
            </a:r>
            <a:r>
              <a:rPr lang="es-ES" sz="900" dirty="0" smtClean="0"/>
              <a:t>con</a:t>
            </a:r>
            <a:r>
              <a:rPr lang="cs-CZ" sz="900" dirty="0" smtClean="0"/>
              <a:t> fondos</a:t>
            </a:r>
            <a:r>
              <a:rPr lang="es-ES" sz="900" dirty="0" smtClean="0"/>
              <a:t> UE</a:t>
            </a:r>
            <a:r>
              <a:rPr lang="cs-CZ" sz="900" dirty="0" smtClean="0"/>
              <a:t> y hay que buscar recursos propios.</a:t>
            </a:r>
          </a:p>
          <a:p>
            <a:pPr>
              <a:spcBef>
                <a:spcPts val="263"/>
              </a:spcBef>
              <a:spcAft>
                <a:spcPts val="263"/>
              </a:spcAft>
            </a:pPr>
            <a:endParaRPr lang="cs-CZ" sz="700" dirty="0"/>
          </a:p>
          <a:p>
            <a:pPr>
              <a:spcBef>
                <a:spcPts val="263"/>
              </a:spcBef>
              <a:spcAft>
                <a:spcPts val="263"/>
              </a:spcAft>
            </a:pPr>
            <a:endParaRPr lang="en-US" sz="700" dirty="0"/>
          </a:p>
        </p:txBody>
      </p:sp>
      <p:sp>
        <p:nvSpPr>
          <p:cNvPr id="9" name="Rounded Rectangle 8"/>
          <p:cNvSpPr/>
          <p:nvPr/>
        </p:nvSpPr>
        <p:spPr>
          <a:xfrm>
            <a:off x="157998" y="1336954"/>
            <a:ext cx="5697407" cy="6628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04" tIns="10008" rIns="78804" bIns="10008" rtlCol="0" anchor="ctr"/>
          <a:lstStyle/>
          <a:p>
            <a:r>
              <a:rPr lang="cs-CZ" sz="1300" dirty="0" smtClean="0">
                <a:solidFill>
                  <a:schemeClr val="bg1"/>
                </a:solidFill>
              </a:rPr>
              <a:t>Aspecto integrado para solucionar necesidades del medio rural, </a:t>
            </a:r>
            <a:r>
              <a:rPr lang="es-ES" sz="1300" dirty="0" smtClean="0">
                <a:solidFill>
                  <a:schemeClr val="bg1"/>
                </a:solidFill>
              </a:rPr>
              <a:t>aplicando </a:t>
            </a:r>
            <a:r>
              <a:rPr lang="cs-CZ" sz="1300" dirty="0" smtClean="0">
                <a:solidFill>
                  <a:schemeClr val="bg1"/>
                </a:solidFill>
              </a:rPr>
              <a:t>multifondo y monitoreo de todos sectores de la zona rural.</a:t>
            </a:r>
          </a:p>
          <a:p>
            <a:endParaRPr lang="en-US" sz="1300" dirty="0">
              <a:solidFill>
                <a:srgbClr val="F7DC97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85" y="2004169"/>
            <a:ext cx="2111650" cy="158373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" y="4908893"/>
            <a:ext cx="2398568" cy="831503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597" y="3587907"/>
            <a:ext cx="1836244" cy="1377183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278" y="2698711"/>
            <a:ext cx="1711295" cy="1132202"/>
          </a:xfrm>
          <a:prstGeom prst="rect">
            <a:avLst/>
          </a:prstGeom>
        </p:spPr>
      </p:pic>
      <p:sp>
        <p:nvSpPr>
          <p:cNvPr id="1024" name="TextovéPole 1023"/>
          <p:cNvSpPr txBox="1"/>
          <p:nvPr/>
        </p:nvSpPr>
        <p:spPr>
          <a:xfrm>
            <a:off x="6958576" y="3523848"/>
            <a:ext cx="66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antes</a:t>
            </a:r>
            <a:endParaRPr lang="cs-CZ" sz="1400" dirty="0"/>
          </a:p>
        </p:txBody>
      </p:sp>
      <p:sp>
        <p:nvSpPr>
          <p:cNvPr id="1025" name="TextovéPole 1024"/>
          <p:cNvSpPr txBox="1"/>
          <p:nvPr/>
        </p:nvSpPr>
        <p:spPr>
          <a:xfrm>
            <a:off x="8125036" y="4485022"/>
            <a:ext cx="8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chemeClr val="bg1"/>
                </a:solidFill>
              </a:rPr>
              <a:t>después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26" name="Obrázek 10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9506"/>
            <a:ext cx="3112787" cy="19386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57" y="2398535"/>
            <a:ext cx="1639310" cy="7128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50517"/>
            <a:ext cx="1785492" cy="8700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" y="6363557"/>
            <a:ext cx="1291297" cy="40395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5673" y="5781241"/>
            <a:ext cx="1645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/>
              <a:t>Marcela </a:t>
            </a:r>
            <a:r>
              <a:rPr lang="es-ES" sz="800" b="1" dirty="0" err="1"/>
              <a:t>Pánková</a:t>
            </a:r>
            <a:r>
              <a:rPr lang="es-ES" sz="800" b="1" dirty="0"/>
              <a:t> </a:t>
            </a:r>
            <a:r>
              <a:rPr lang="es-ES" sz="800" dirty="0" smtClean="0"/>
              <a:t>pankova@legato-melnik.cz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857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281</Words>
  <Application>Microsoft Office PowerPoint</Application>
  <PresentationFormat>Presentación en pantalla (4:3)</PresentationFormat>
  <Paragraphs>51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USER1</dc:creator>
  <cp:lastModifiedBy>USER1</cp:lastModifiedBy>
  <cp:revision>26</cp:revision>
  <cp:lastPrinted>2015-10-23T09:51:46Z</cp:lastPrinted>
  <dcterms:created xsi:type="dcterms:W3CDTF">2015-10-14T07:41:57Z</dcterms:created>
  <dcterms:modified xsi:type="dcterms:W3CDTF">2015-10-23T10:14:16Z</dcterms:modified>
</cp:coreProperties>
</file>